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72" r:id="rId19"/>
    <p:sldId id="371" r:id="rId20"/>
    <p:sldId id="373" r:id="rId21"/>
    <p:sldId id="374" r:id="rId22"/>
    <p:sldId id="270" r:id="rId23"/>
    <p:sldId id="271" r:id="rId24"/>
    <p:sldId id="272" r:id="rId25"/>
    <p:sldId id="273" r:id="rId26"/>
    <p:sldId id="274" r:id="rId27"/>
  </p:sldIdLst>
  <p:sldSz cx="9144000" cy="5143500" type="screen16x9"/>
  <p:notesSz cx="6858000" cy="9144000"/>
  <p:embeddedFontLst>
    <p:embeddedFont>
      <p:font typeface="Lato Regular" panose="020B0604020202020204" charset="0"/>
      <p:regular r:id="rId29"/>
    </p:embeddedFont>
    <p:embeddedFont>
      <p:font typeface="Raleway" pitchFamily="2" charset="0"/>
      <p:regular r:id="rId30"/>
      <p:bold r:id="rId31"/>
      <p:italic r:id="rId32"/>
      <p:boldItalic r:id="rId33"/>
    </p:embeddedFont>
    <p:embeddedFont>
      <p:font typeface="Raleway Black" pitchFamily="2" charset="0"/>
      <p:bold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D7F824-FAFA-4401-9DAD-B65F02184791}">
  <a:tblStyle styleId="{BFD7F824-FAFA-4401-9DAD-B65F0218479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4cc150e7a_0_1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4cc150e7a_0_1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4cc150e7a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4cc150e7a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4cc150e7a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04cc150e7a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4cc150e7a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4cc150e7a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4cc150e7a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4cc150e7a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AutoNum type="arabicPeriod"/>
            </a:pPr>
            <a:endParaRPr lang="en-US" sz="850">
              <a:cs typeface="Calibri"/>
            </a:endParaRPr>
          </a:p>
          <a:p>
            <a:endParaRPr lang="en-US" sz="85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17</a:t>
            </a:fld>
            <a:endParaRPr lang="en-ID"/>
          </a:p>
        </p:txBody>
      </p:sp>
    </p:spTree>
    <p:extLst>
      <p:ext uri="{BB962C8B-B14F-4D97-AF65-F5344CB8AC3E}">
        <p14:creationId xmlns:p14="http://schemas.microsoft.com/office/powerpoint/2010/main" val="217886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4cc150e7a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04cc150e7a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4cc150e7a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4cc150e7a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04cc150e7a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04cc150e7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4cc150e7a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4cc150e7a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04cc150e7a_0_1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04cc150e7a_0_1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4d93d96c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4d93d96c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4c785c2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4c785c2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4cc150e7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4cc150e7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555555"/>
                </a:solidFill>
                <a:highlight>
                  <a:srgbClr val="FFFFFF"/>
                </a:highlight>
              </a:rPr>
              <a:t>The Smith-Hughes Act of 1917 was the first authorization for the Federal funding of vocational education. Subsequent legislation for vocational education (now termed career and technical education) included the Vocational Act of 1973 and the Carl D. Perkins Act of 1984 (Perkins). Perkins was reauthorized as the Carl D. Perkins Vocational and Applied Technology Act (Perkins II) in 1990, the Carl D. Perkins Career and Technical Education Act of 1998 (Perkins III), and the Carl D. Perkins Career and Technical Education Act of 2006 (Perkins IV).</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4c785c25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4c785c25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9bc4332d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9bc4332d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e87a4f6f7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e87a4f6f7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All CTSOs offer a competitive events program that allows students to apply their classroom knowledge to real-world scenarios in their given career path.  Topics, guidelines, and rating sheets are made available in advance, allowing students to review the expectations and rapidly apply what they have learned.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Host a localized contest and allow students to compete using a CTSO competitive event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Utilize competitive event topics for classroom projects and select the best project to advance on to official CTSO competitions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Break a contest down into manageable elements that run concurrently to your instruction.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Review the learning objectives and standards for each competitive event and how it mirrors classroom instruction or industry needs.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Service learning is a teaching and learning method that combines community service experiences with education related to civic engagement and responsibility, skill development, and academic achievement.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CTSOs, as membership associations, provide opportunities for students to connect to community service organizations.  Student members learn to apply their classroom instruction to real world scenarios, helping them to engage in their local community, gain workplace and employability skills, and explore careers.  Youth who are more engaged in their community and more likely to seek ways to improve the community and are more likely to be committed to community service in their futures.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Through leadership development programs, student members gain the skills necessary to be successful in their future education and careers.  These skills, demanded by industry, help students who complete CTSO programs to be more attractive to employers.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4cc150e7a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4cc150e7a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4cc150e7a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4cc150e7a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5E54EBFB-C726-47C9-9033-8D3E9722357D}"/>
              </a:ext>
            </a:extLst>
          </p:cNvPr>
          <p:cNvSpPr>
            <a:spLocks noGrp="1"/>
          </p:cNvSpPr>
          <p:nvPr>
            <p:ph type="pic" sz="quarter" idx="10"/>
          </p:nvPr>
        </p:nvSpPr>
        <p:spPr>
          <a:xfrm>
            <a:off x="570028" y="889829"/>
            <a:ext cx="3413627" cy="3363843"/>
          </a:xfrm>
          <a:custGeom>
            <a:avLst/>
            <a:gdLst>
              <a:gd name="connsiteX0" fmla="*/ 2276047 w 4552095"/>
              <a:gd name="connsiteY0" fmla="*/ 0 h 4485124"/>
              <a:gd name="connsiteX1" fmla="*/ 4552095 w 4552095"/>
              <a:gd name="connsiteY1" fmla="*/ 2242562 h 4485124"/>
              <a:gd name="connsiteX2" fmla="*/ 2276047 w 4552095"/>
              <a:gd name="connsiteY2" fmla="*/ 4485124 h 4485124"/>
              <a:gd name="connsiteX3" fmla="*/ 0 w 4552095"/>
              <a:gd name="connsiteY3" fmla="*/ 2242562 h 4485124"/>
              <a:gd name="connsiteX4" fmla="*/ 2276047 w 4552095"/>
              <a:gd name="connsiteY4" fmla="*/ 0 h 448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095" h="4485124">
                <a:moveTo>
                  <a:pt x="2276047" y="0"/>
                </a:moveTo>
                <a:cubicBezTo>
                  <a:pt x="3533074" y="0"/>
                  <a:pt x="4552095" y="1004029"/>
                  <a:pt x="4552095" y="2242562"/>
                </a:cubicBezTo>
                <a:cubicBezTo>
                  <a:pt x="4552095" y="3481095"/>
                  <a:pt x="3533074" y="4485124"/>
                  <a:pt x="2276047" y="4485124"/>
                </a:cubicBezTo>
                <a:cubicBezTo>
                  <a:pt x="1019021" y="4485124"/>
                  <a:pt x="0" y="3481095"/>
                  <a:pt x="0" y="2242562"/>
                </a:cubicBezTo>
                <a:cubicBezTo>
                  <a:pt x="0" y="1004029"/>
                  <a:pt x="1019021" y="0"/>
                  <a:pt x="2276047" y="0"/>
                </a:cubicBezTo>
                <a:close/>
              </a:path>
            </a:pathLst>
          </a:custGeom>
          <a:blipFill dpi="0" rotWithShape="1">
            <a:blip r:embed="rId2"/>
            <a:srcRect/>
            <a:tile tx="0" ty="0" sx="100000" sy="100000" flip="none" algn="tl"/>
          </a:bli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US" sz="450">
                <a:solidFill>
                  <a:schemeClr val="bg1">
                    <a:alpha val="0"/>
                  </a:schemeClr>
                </a:solidFill>
              </a:defRPr>
            </a:lvl1pPr>
          </a:lstStyle>
          <a:p>
            <a:pPr marL="0" lvl="0" algn="ctr" defTabSz="342806"/>
            <a:endParaRPr lang="en-US"/>
          </a:p>
        </p:txBody>
      </p:sp>
    </p:spTree>
    <p:extLst>
      <p:ext uri="{BB962C8B-B14F-4D97-AF65-F5344CB8AC3E}">
        <p14:creationId xmlns:p14="http://schemas.microsoft.com/office/powerpoint/2010/main" val="118377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0000"/>
              </a:buClr>
              <a:buSzPts val="1800"/>
              <a:buChar char="➔"/>
              <a:defRPr>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chemeClr val="accent5"/>
              </a:buClr>
              <a:buSzPts val="1400"/>
              <a:buChar char="●"/>
              <a:defRPr>
                <a:solidFill>
                  <a:schemeClr val="accent5"/>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chemeClr val="accent5"/>
              </a:buClr>
              <a:buSzPts val="1400"/>
              <a:buChar char="●"/>
              <a:defRPr>
                <a:solidFill>
                  <a:schemeClr val="accent5"/>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chemeClr val="accent5"/>
              </a:buClr>
              <a:buSzPts val="1400"/>
              <a:buChar char="●"/>
              <a:defRPr>
                <a:solidFill>
                  <a:schemeClr val="accent5"/>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0750" y="2945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6521743" y="2945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8022998" y="2945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p:nvPr/>
        </p:nvSpPr>
        <p:spPr>
          <a:xfrm>
            <a:off x="581550" y="1478325"/>
            <a:ext cx="80154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300"/>
              <a:t>Enhancing Student Learning with CTSOs</a:t>
            </a:r>
            <a:endParaRPr sz="4300"/>
          </a:p>
        </p:txBody>
      </p:sp>
      <p:sp>
        <p:nvSpPr>
          <p:cNvPr id="58" name="Google Shape;58;p13"/>
          <p:cNvSpPr txBox="1"/>
          <p:nvPr/>
        </p:nvSpPr>
        <p:spPr>
          <a:xfrm>
            <a:off x="581550" y="3165325"/>
            <a:ext cx="80154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Lisa Smothers</a:t>
            </a:r>
            <a:r>
              <a:rPr lang="en" sz="1600" dirty="0"/>
              <a:t>, </a:t>
            </a:r>
            <a:r>
              <a:rPr lang="en" sz="1600" i="1" dirty="0"/>
              <a:t>Director of Membership, National FBLA</a:t>
            </a:r>
            <a:endParaRPr sz="100" dirty="0"/>
          </a:p>
          <a:p>
            <a:pPr marL="0" lvl="0" indent="0" algn="l" rtl="0">
              <a:spcBef>
                <a:spcPts val="0"/>
              </a:spcBef>
              <a:spcAft>
                <a:spcPts val="0"/>
              </a:spcAft>
              <a:buNone/>
            </a:pPr>
            <a:r>
              <a:rPr lang="en" sz="1600" b="1" dirty="0"/>
              <a:t>Chris Dzurick</a:t>
            </a:r>
            <a:r>
              <a:rPr lang="en" sz="1600" dirty="0"/>
              <a:t>, </a:t>
            </a:r>
            <a:r>
              <a:rPr lang="en" sz="1600" i="1" dirty="0"/>
              <a:t>Education Program Consultant-CTSOs,</a:t>
            </a:r>
            <a:endParaRPr sz="1600" i="1" dirty="0"/>
          </a:p>
          <a:p>
            <a:pPr marL="0" lvl="0" indent="457200" algn="l" rtl="0">
              <a:spcBef>
                <a:spcPts val="0"/>
              </a:spcBef>
              <a:spcAft>
                <a:spcPts val="0"/>
              </a:spcAft>
              <a:buNone/>
            </a:pPr>
            <a:r>
              <a:rPr lang="en" sz="1600" i="1" dirty="0"/>
              <a:t>Iowa Department of Education</a:t>
            </a:r>
            <a:endParaRPr sz="16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txBox="1"/>
          <p:nvPr/>
        </p:nvSpPr>
        <p:spPr>
          <a:xfrm>
            <a:off x="1043500" y="86075"/>
            <a:ext cx="79743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Crosswalk to MBA Research Business Administration</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graphicFrame>
        <p:nvGraphicFramePr>
          <p:cNvPr id="181" name="Google Shape;181;p22"/>
          <p:cNvGraphicFramePr/>
          <p:nvPr/>
        </p:nvGraphicFramePr>
        <p:xfrm>
          <a:off x="230900" y="857250"/>
          <a:ext cx="8671100" cy="4023210"/>
        </p:xfrm>
        <a:graphic>
          <a:graphicData uri="http://schemas.openxmlformats.org/drawingml/2006/table">
            <a:tbl>
              <a:tblPr>
                <a:noFill/>
                <a:tableStyleId>{BFD7F824-FAFA-4401-9DAD-B65F02184791}</a:tableStyleId>
              </a:tblPr>
              <a:tblGrid>
                <a:gridCol w="4335550">
                  <a:extLst>
                    <a:ext uri="{9D8B030D-6E8A-4147-A177-3AD203B41FA5}">
                      <a16:colId xmlns:a16="http://schemas.microsoft.com/office/drawing/2014/main" val="20000"/>
                    </a:ext>
                  </a:extLst>
                </a:gridCol>
                <a:gridCol w="433555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a:solidFill>
                            <a:schemeClr val="lt1"/>
                          </a:solidFill>
                        </a:rPr>
                        <a:t>FBLA Performance Competencies</a:t>
                      </a:r>
                      <a:endParaRPr>
                        <a:solidFill>
                          <a:schemeClr val="lt1"/>
                        </a:solidFill>
                      </a:endParaRPr>
                    </a:p>
                  </a:txBody>
                  <a:tcPr marL="91425" marR="91425" marT="91425" marB="91425">
                    <a:solidFill>
                      <a:schemeClr val="accent5"/>
                    </a:solidFill>
                  </a:tcPr>
                </a:tc>
                <a:tc>
                  <a:txBody>
                    <a:bodyPr/>
                    <a:lstStyle/>
                    <a:p>
                      <a:pPr marL="0" lvl="0" indent="0" algn="ctr" rtl="0">
                        <a:spcBef>
                          <a:spcPts val="0"/>
                        </a:spcBef>
                        <a:spcAft>
                          <a:spcPts val="0"/>
                        </a:spcAft>
                        <a:buNone/>
                      </a:pPr>
                      <a:r>
                        <a:rPr lang="en">
                          <a:solidFill>
                            <a:schemeClr val="lt1"/>
                          </a:solidFill>
                        </a:rPr>
                        <a:t>Business Administration Performance Indicators</a:t>
                      </a:r>
                      <a:endParaRPr>
                        <a:solidFill>
                          <a:schemeClr val="lt1"/>
                        </a:solidFill>
                      </a:endParaRPr>
                    </a:p>
                  </a:txBody>
                  <a:tcPr marL="91425" marR="91425" marT="91425" marB="91425">
                    <a:solidFill>
                      <a:schemeClr val="accent5"/>
                    </a:solidFill>
                  </a:tcPr>
                </a:tc>
                <a:extLst>
                  <a:ext uri="{0D108BD9-81ED-4DB2-BD59-A6C34878D82A}">
                    <a16:rowId xmlns:a16="http://schemas.microsoft.com/office/drawing/2014/main" val="10000"/>
                  </a:ext>
                </a:extLst>
              </a:tr>
              <a:tr h="381000">
                <a:tc>
                  <a:txBody>
                    <a:bodyPr/>
                    <a:lstStyle/>
                    <a:p>
                      <a:pPr marL="457200" lvl="0" indent="-298450" algn="l" rtl="0">
                        <a:spcBef>
                          <a:spcPts val="0"/>
                        </a:spcBef>
                        <a:spcAft>
                          <a:spcPts val="0"/>
                        </a:spcAft>
                        <a:buSzPts val="1100"/>
                        <a:buChar char="●"/>
                      </a:pPr>
                      <a:r>
                        <a:rPr lang="en" sz="1100"/>
                        <a:t>Develop a business plan</a:t>
                      </a:r>
                      <a:endParaRPr sz="1100"/>
                    </a:p>
                    <a:p>
                      <a:pPr marL="457200" lvl="0" indent="-298450" algn="l" rtl="0">
                        <a:spcBef>
                          <a:spcPts val="0"/>
                        </a:spcBef>
                        <a:spcAft>
                          <a:spcPts val="0"/>
                        </a:spcAft>
                        <a:buSzPts val="1100"/>
                        <a:buChar char="●"/>
                      </a:pPr>
                      <a:r>
                        <a:rPr lang="en" sz="1100">
                          <a:solidFill>
                            <a:schemeClr val="dk1"/>
                          </a:solidFill>
                        </a:rPr>
                        <a:t>Describe business concept and company profile</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Describe operations and management plans </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Provide understandable final documents and projections</a:t>
                      </a:r>
                      <a:endParaRPr sz="1100">
                        <a:solidFill>
                          <a:schemeClr val="dk1"/>
                        </a:solidFill>
                      </a:endParaRPr>
                    </a:p>
                  </a:txBody>
                  <a:tcPr marL="91425" marR="91425" marT="91425" marB="91425"/>
                </a:tc>
                <a:tc>
                  <a:txBody>
                    <a:bodyPr/>
                    <a:lstStyle/>
                    <a:p>
                      <a:pPr marL="457200" lvl="0" indent="-298450" algn="l" rtl="0">
                        <a:spcBef>
                          <a:spcPts val="0"/>
                        </a:spcBef>
                        <a:spcAft>
                          <a:spcPts val="0"/>
                        </a:spcAft>
                        <a:buSzPts val="1100"/>
                        <a:buChar char="●"/>
                      </a:pPr>
                      <a:r>
                        <a:rPr lang="en" sz="1100"/>
                        <a:t>Develop business plan (SM:013) (ON) </a:t>
                      </a:r>
                      <a:endParaRPr sz="1100"/>
                    </a:p>
                  </a:txBody>
                  <a:tcPr marL="91425" marR="91425" marT="91425" marB="91425"/>
                </a:tc>
                <a:extLst>
                  <a:ext uri="{0D108BD9-81ED-4DB2-BD59-A6C34878D82A}">
                    <a16:rowId xmlns:a16="http://schemas.microsoft.com/office/drawing/2014/main" val="10001"/>
                  </a:ext>
                </a:extLst>
              </a:tr>
              <a:tr h="0">
                <a:tc>
                  <a:txBody>
                    <a:bodyPr/>
                    <a:lstStyle/>
                    <a:p>
                      <a:pPr marL="457200" lvl="0" indent="-298450" algn="l" rtl="0">
                        <a:spcBef>
                          <a:spcPts val="0"/>
                        </a:spcBef>
                        <a:spcAft>
                          <a:spcPts val="0"/>
                        </a:spcAft>
                        <a:buSzPts val="1100"/>
                        <a:buChar char="●"/>
                      </a:pPr>
                      <a:r>
                        <a:rPr lang="en" sz="1100"/>
                        <a:t>Present clear, concise report with logical arrangement of information</a:t>
                      </a:r>
                      <a:endParaRPr sz="1100"/>
                    </a:p>
                    <a:p>
                      <a:pPr marL="457200" lvl="0" indent="-298450" algn="l" rtl="0">
                        <a:spcBef>
                          <a:spcPts val="0"/>
                        </a:spcBef>
                        <a:spcAft>
                          <a:spcPts val="0"/>
                        </a:spcAft>
                        <a:buClr>
                          <a:schemeClr val="dk1"/>
                        </a:buClr>
                        <a:buSzPts val="1100"/>
                        <a:buChar char="●"/>
                      </a:pPr>
                      <a:r>
                        <a:rPr lang="en" sz="1100">
                          <a:solidFill>
                            <a:schemeClr val="dk1"/>
                          </a:solidFill>
                        </a:rPr>
                        <a:t>Use professional written presentation appropriate to the audience</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Write report using proper grammar, punctuation, spelling, and acceptable business style </a:t>
                      </a:r>
                      <a:endParaRPr sz="1100"/>
                    </a:p>
                  </a:txBody>
                  <a:tcPr marL="91425" marR="91425" marT="91425" marB="91425"/>
                </a:tc>
                <a:tc>
                  <a:txBody>
                    <a:bodyPr/>
                    <a:lstStyle/>
                    <a:p>
                      <a:pPr marL="457200" lvl="0" indent="-298450" algn="l" rtl="0">
                        <a:spcBef>
                          <a:spcPts val="0"/>
                        </a:spcBef>
                        <a:spcAft>
                          <a:spcPts val="0"/>
                        </a:spcAft>
                        <a:buSzPts val="1100"/>
                        <a:buChar char="●"/>
                      </a:pPr>
                      <a:r>
                        <a:rPr lang="en" sz="1100"/>
                        <a:t>Explain the nature of effective written communications (CO:016) (CS) </a:t>
                      </a:r>
                      <a:endParaRPr sz="1100"/>
                    </a:p>
                    <a:p>
                      <a:pPr marL="457200" lvl="0" indent="-298450" algn="l" rtl="0">
                        <a:spcBef>
                          <a:spcPts val="0"/>
                        </a:spcBef>
                        <a:spcAft>
                          <a:spcPts val="0"/>
                        </a:spcAft>
                        <a:buSzPts val="1100"/>
                        <a:buChar char="●"/>
                      </a:pPr>
                      <a:r>
                        <a:rPr lang="en" sz="1100"/>
                        <a:t>Prepare reports (NF:181) (CS)</a:t>
                      </a:r>
                      <a:endParaRPr sz="1100"/>
                    </a:p>
                    <a:p>
                      <a:pPr marL="457200" lvl="0" indent="-298450" algn="l" rtl="0">
                        <a:spcBef>
                          <a:spcPts val="0"/>
                        </a:spcBef>
                        <a:spcAft>
                          <a:spcPts val="0"/>
                        </a:spcAft>
                        <a:buSzPts val="1100"/>
                        <a:buChar char="●"/>
                      </a:pPr>
                      <a:r>
                        <a:rPr lang="en" sz="1100">
                          <a:solidFill>
                            <a:schemeClr val="dk1"/>
                          </a:solidFill>
                        </a:rPr>
                        <a:t>Write research reports (CO:186) (SP) </a:t>
                      </a:r>
                      <a:endParaRPr sz="1100"/>
                    </a:p>
                  </a:txBody>
                  <a:tcPr marL="91425" marR="91425" marT="91425" marB="91425"/>
                </a:tc>
                <a:extLst>
                  <a:ext uri="{0D108BD9-81ED-4DB2-BD59-A6C34878D82A}">
                    <a16:rowId xmlns:a16="http://schemas.microsoft.com/office/drawing/2014/main" val="10002"/>
                  </a:ext>
                </a:extLst>
              </a:tr>
              <a:tr h="381000">
                <a:tc>
                  <a:txBody>
                    <a:bodyPr/>
                    <a:lstStyle/>
                    <a:p>
                      <a:pPr marL="457200" lvl="0" indent="-298450" algn="l" rtl="0">
                        <a:spcBef>
                          <a:spcPts val="0"/>
                        </a:spcBef>
                        <a:spcAft>
                          <a:spcPts val="0"/>
                        </a:spcAft>
                        <a:buSzPts val="1100"/>
                        <a:buChar char="●"/>
                      </a:pPr>
                      <a:r>
                        <a:rPr lang="en" sz="1100"/>
                        <a:t>Cover marketing aspects of business thoroughly</a:t>
                      </a:r>
                      <a:endParaRPr sz="1100"/>
                    </a:p>
                  </a:txBody>
                  <a:tcPr marL="91425" marR="91425" marT="91425" marB="91425"/>
                </a:tc>
                <a:tc>
                  <a:txBody>
                    <a:bodyPr/>
                    <a:lstStyle/>
                    <a:p>
                      <a:pPr marL="457200" lvl="0" indent="-298450" algn="l" rtl="0">
                        <a:spcBef>
                          <a:spcPts val="0"/>
                        </a:spcBef>
                        <a:spcAft>
                          <a:spcPts val="0"/>
                        </a:spcAft>
                        <a:buSzPts val="1100"/>
                        <a:buChar char="●"/>
                      </a:pPr>
                      <a:r>
                        <a:rPr lang="en" sz="1100"/>
                        <a:t>Conduct market analysis (market size, area, potential, etc.) (MP:009) (MN) </a:t>
                      </a:r>
                      <a:endParaRPr sz="1100"/>
                    </a:p>
                  </a:txBody>
                  <a:tcPr marL="91425" marR="91425" marT="91425" marB="91425"/>
                </a:tc>
                <a:extLst>
                  <a:ext uri="{0D108BD9-81ED-4DB2-BD59-A6C34878D82A}">
                    <a16:rowId xmlns:a16="http://schemas.microsoft.com/office/drawing/2014/main" val="10003"/>
                  </a:ext>
                </a:extLst>
              </a:tr>
              <a:tr h="381000">
                <a:tc>
                  <a:txBody>
                    <a:bodyPr/>
                    <a:lstStyle/>
                    <a:p>
                      <a:pPr marL="457200" lvl="0" indent="-298450" algn="l" rtl="0">
                        <a:spcBef>
                          <a:spcPts val="0"/>
                        </a:spcBef>
                        <a:spcAft>
                          <a:spcPts val="0"/>
                        </a:spcAft>
                        <a:buSzPts val="1100"/>
                        <a:buChar char="●"/>
                      </a:pPr>
                      <a:r>
                        <a:rPr lang="en" sz="1100"/>
                        <a:t>Anticipate, analyze, and plan for risks </a:t>
                      </a:r>
                      <a:endParaRPr sz="1100"/>
                    </a:p>
                  </a:txBody>
                  <a:tcPr marL="91425" marR="91425" marT="91425" marB="91425"/>
                </a:tc>
                <a:tc>
                  <a:txBody>
                    <a:bodyPr/>
                    <a:lstStyle/>
                    <a:p>
                      <a:pPr marL="457200" lvl="0" indent="-298450" algn="l" rtl="0">
                        <a:spcBef>
                          <a:spcPts val="0"/>
                        </a:spcBef>
                        <a:spcAft>
                          <a:spcPts val="0"/>
                        </a:spcAft>
                        <a:buSzPts val="1100"/>
                        <a:buChar char="●"/>
                      </a:pPr>
                      <a:r>
                        <a:rPr lang="en" sz="1100"/>
                        <a:t>Assess risks associated with venture (EN:010) (ON) </a:t>
                      </a:r>
                      <a:endParaRPr sz="1100"/>
                    </a:p>
                    <a:p>
                      <a:pPr marL="457200" lvl="0" indent="-298450" algn="l" rtl="0">
                        <a:spcBef>
                          <a:spcPts val="0"/>
                        </a:spcBef>
                        <a:spcAft>
                          <a:spcPts val="0"/>
                        </a:spcAft>
                        <a:buSzPts val="1100"/>
                        <a:buChar char="●"/>
                      </a:pPr>
                      <a:r>
                        <a:rPr lang="en" sz="1100"/>
                        <a:t>Evaluate risk-taking opportunities (EN:024) (ON) </a:t>
                      </a:r>
                      <a:endParaRPr sz="1100"/>
                    </a:p>
                    <a:p>
                      <a:pPr marL="457200" lvl="0" indent="-298450" algn="l" rtl="0">
                        <a:spcBef>
                          <a:spcPts val="0"/>
                        </a:spcBef>
                        <a:spcAft>
                          <a:spcPts val="0"/>
                        </a:spcAft>
                        <a:buSzPts val="1100"/>
                        <a:buChar char="●"/>
                      </a:pPr>
                      <a:r>
                        <a:rPr lang="en" sz="1100"/>
                        <a:t>Measure risk (RM:049) (MN)</a:t>
                      </a:r>
                      <a:endParaRPr sz="1100"/>
                    </a:p>
                  </a:txBody>
                  <a:tcPr marL="91425" marR="91425" marT="91425" marB="91425"/>
                </a:tc>
                <a:extLst>
                  <a:ext uri="{0D108BD9-81ED-4DB2-BD59-A6C34878D82A}">
                    <a16:rowId xmlns:a16="http://schemas.microsoft.com/office/drawing/2014/main" val="10004"/>
                  </a:ext>
                </a:extLst>
              </a:tr>
              <a:tr h="381000">
                <a:tc>
                  <a:txBody>
                    <a:bodyPr/>
                    <a:lstStyle/>
                    <a:p>
                      <a:pPr marL="457200" lvl="0" indent="-298450" algn="l" rtl="0">
                        <a:spcBef>
                          <a:spcPts val="0"/>
                        </a:spcBef>
                        <a:spcAft>
                          <a:spcPts val="0"/>
                        </a:spcAft>
                        <a:buSzPts val="1100"/>
                        <a:buChar char="●"/>
                      </a:pPr>
                      <a:r>
                        <a:rPr lang="en" sz="1100"/>
                        <a:t>Identify reasonable long-term goals</a:t>
                      </a:r>
                      <a:endParaRPr sz="1100"/>
                    </a:p>
                  </a:txBody>
                  <a:tcPr marL="91425" marR="91425" marT="91425" marB="91425"/>
                </a:tc>
                <a:tc>
                  <a:txBody>
                    <a:bodyPr/>
                    <a:lstStyle/>
                    <a:p>
                      <a:pPr marL="457200" lvl="0" indent="-298450" algn="l" rtl="0">
                        <a:spcBef>
                          <a:spcPts val="0"/>
                        </a:spcBef>
                        <a:spcAft>
                          <a:spcPts val="0"/>
                        </a:spcAft>
                        <a:buSzPts val="1100"/>
                        <a:buChar char="●"/>
                      </a:pPr>
                      <a:r>
                        <a:rPr lang="en" sz="1100"/>
                        <a:t>Develop company goals/objectives (SM:008) (ON) </a:t>
                      </a:r>
                      <a:endParaRPr sz="11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Service Learning</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190" name="Google Shape;19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Teaching and learning method that combines community service experiences with education related to civic engagement and responsibility, skill development, and academic achievement</a:t>
            </a:r>
            <a:endParaRPr/>
          </a:p>
          <a:p>
            <a:pPr marL="457200" lvl="0" indent="-342900" algn="l" rtl="0">
              <a:spcBef>
                <a:spcPts val="0"/>
              </a:spcBef>
              <a:spcAft>
                <a:spcPts val="0"/>
              </a:spcAft>
              <a:buClr>
                <a:schemeClr val="accent5"/>
              </a:buClr>
              <a:buSzPts val="1800"/>
              <a:buChar char="➔"/>
            </a:pPr>
            <a:r>
              <a:rPr lang="en"/>
              <a:t>CTSO members learn to apply their classroom instruction to real world scenarios, helping them to</a:t>
            </a:r>
            <a:endParaRPr/>
          </a:p>
          <a:p>
            <a:pPr marL="914400" lvl="1" indent="-317500" algn="l" rtl="0">
              <a:spcBef>
                <a:spcPts val="0"/>
              </a:spcBef>
              <a:spcAft>
                <a:spcPts val="0"/>
              </a:spcAft>
              <a:buSzPts val="1400"/>
              <a:buChar char="◆"/>
            </a:pPr>
            <a:r>
              <a:rPr lang="en"/>
              <a:t>Engage in their local community</a:t>
            </a:r>
            <a:endParaRPr/>
          </a:p>
          <a:p>
            <a:pPr marL="914400" lvl="1" indent="-317500" algn="l" rtl="0">
              <a:spcBef>
                <a:spcPts val="0"/>
              </a:spcBef>
              <a:spcAft>
                <a:spcPts val="0"/>
              </a:spcAft>
              <a:buSzPts val="1400"/>
              <a:buChar char="◆"/>
            </a:pPr>
            <a:r>
              <a:rPr lang="en"/>
              <a:t>Gain workplace and employability skills</a:t>
            </a:r>
            <a:endParaRPr/>
          </a:p>
          <a:p>
            <a:pPr marL="914400" lvl="1" indent="-317500" algn="l" rtl="0">
              <a:spcBef>
                <a:spcPts val="0"/>
              </a:spcBef>
              <a:spcAft>
                <a:spcPts val="0"/>
              </a:spcAft>
              <a:buSzPts val="1400"/>
              <a:buChar char="◆"/>
            </a:pPr>
            <a:r>
              <a:rPr lang="en"/>
              <a:t>Explore careers</a:t>
            </a:r>
            <a:endParaRPr/>
          </a:p>
          <a:p>
            <a:pPr marL="457200" lvl="0" indent="-342900" algn="l" rtl="0">
              <a:spcBef>
                <a:spcPts val="0"/>
              </a:spcBef>
              <a:spcAft>
                <a:spcPts val="0"/>
              </a:spcAft>
              <a:buClr>
                <a:schemeClr val="accent5"/>
              </a:buClr>
              <a:buSzPts val="1800"/>
              <a:buChar char="➔"/>
            </a:pPr>
            <a:r>
              <a:rPr lang="en"/>
              <a:t>Youth who are more engaged in their community are </a:t>
            </a:r>
            <a:endParaRPr/>
          </a:p>
          <a:p>
            <a:pPr marL="914400" lvl="1" indent="-317500" algn="l" rtl="0">
              <a:spcBef>
                <a:spcPts val="0"/>
              </a:spcBef>
              <a:spcAft>
                <a:spcPts val="0"/>
              </a:spcAft>
              <a:buSzPts val="1400"/>
              <a:buChar char="◆"/>
            </a:pPr>
            <a:r>
              <a:rPr lang="en"/>
              <a:t>More likely to seek ways to improve the community</a:t>
            </a:r>
            <a:endParaRPr/>
          </a:p>
          <a:p>
            <a:pPr marL="914400" lvl="1" indent="-317500" algn="l" rtl="0">
              <a:spcBef>
                <a:spcPts val="0"/>
              </a:spcBef>
              <a:spcAft>
                <a:spcPts val="0"/>
              </a:spcAft>
              <a:buSzPts val="1400"/>
              <a:buChar char="◆"/>
            </a:pPr>
            <a:r>
              <a:rPr lang="en"/>
              <a:t>More likely to be committed to community service in their futures.</a:t>
            </a:r>
            <a:endParaRPr/>
          </a:p>
          <a:p>
            <a:pPr marL="457200" lvl="0" indent="-342900" algn="l" rtl="0">
              <a:spcBef>
                <a:spcPts val="0"/>
              </a:spcBef>
              <a:spcAft>
                <a:spcPts val="0"/>
              </a:spcAft>
              <a:buClr>
                <a:schemeClr val="accent5"/>
              </a:buClr>
              <a:buSzPts val="1800"/>
              <a:buChar char="➔"/>
            </a:pPr>
            <a:r>
              <a:rPr lang="en"/>
              <a:t>Most CTSOs have a community service based competitive event, offer a community service recognition program, or have national service partners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Lead4Change</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199" name="Google Shape;199;p24"/>
          <p:cNvSpPr txBox="1">
            <a:spLocks noGrp="1"/>
          </p:cNvSpPr>
          <p:nvPr>
            <p:ph type="body" idx="1"/>
          </p:nvPr>
        </p:nvSpPr>
        <p:spPr>
          <a:xfrm>
            <a:off x="311700" y="1152475"/>
            <a:ext cx="37365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dirty="0"/>
              <a:t>Fills a gap education by giving students the opportunity to lead, create and implement team projects designed to meet a need in their school, local or global community</a:t>
            </a:r>
            <a:endParaRPr dirty="0"/>
          </a:p>
          <a:p>
            <a:pPr marL="457200" lvl="0" indent="-342900" algn="l" rtl="0">
              <a:spcBef>
                <a:spcPts val="0"/>
              </a:spcBef>
              <a:spcAft>
                <a:spcPts val="0"/>
              </a:spcAft>
              <a:buClr>
                <a:schemeClr val="accent5"/>
              </a:buClr>
              <a:buSzPts val="1800"/>
              <a:buChar char="➔"/>
            </a:pPr>
            <a:r>
              <a:rPr lang="en" dirty="0"/>
              <a:t>Comprehensive lessons are aligned to education standards</a:t>
            </a:r>
            <a:endParaRPr dirty="0"/>
          </a:p>
          <a:p>
            <a:pPr marL="457200" lvl="0" indent="-342900" algn="l" rtl="0">
              <a:spcBef>
                <a:spcPts val="0"/>
              </a:spcBef>
              <a:spcAft>
                <a:spcPts val="0"/>
              </a:spcAft>
              <a:buClr>
                <a:schemeClr val="accent5"/>
              </a:buClr>
              <a:buSzPts val="1800"/>
              <a:buChar char="➔"/>
            </a:pPr>
            <a:r>
              <a:rPr lang="en" dirty="0"/>
              <a:t>Partner with </a:t>
            </a:r>
            <a:r>
              <a:rPr lang="en" dirty="0">
                <a:solidFill>
                  <a:schemeClr val="dk1"/>
                </a:solidFill>
              </a:rPr>
              <a:t>BPA, DECA, FBLA, FCCLA &amp; HOSA</a:t>
            </a:r>
            <a:endParaRPr dirty="0"/>
          </a:p>
        </p:txBody>
      </p:sp>
      <p:pic>
        <p:nvPicPr>
          <p:cNvPr id="200" name="Google Shape;200;p24"/>
          <p:cNvPicPr preferRelativeResize="0"/>
          <p:nvPr/>
        </p:nvPicPr>
        <p:blipFill>
          <a:blip r:embed="rId3">
            <a:alphaModFix/>
          </a:blip>
          <a:stretch>
            <a:fillRect/>
          </a:stretch>
        </p:blipFill>
        <p:spPr>
          <a:xfrm>
            <a:off x="4188801" y="1024575"/>
            <a:ext cx="4730175" cy="3697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Skill Development</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209" name="Google Shape;20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Through leadership development programs, student members gain the skills necessary to be successful in their future education and careers.  These skills, demanded by industry, help students who complete CTSO programs to be more attractive to employers.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Skill Development Example</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218" name="Google Shape;21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BAA</a:t>
            </a:r>
            <a:endParaRPr/>
          </a:p>
        </p:txBody>
      </p:sp>
      <p:pic>
        <p:nvPicPr>
          <p:cNvPr id="7" name="Picture 6" descr="Diagram&#10;&#10;Description automatically generated">
            <a:extLst>
              <a:ext uri="{FF2B5EF4-FFF2-40B4-BE49-F238E27FC236}">
                <a16:creationId xmlns:a16="http://schemas.microsoft.com/office/drawing/2014/main" id="{A7B0D0C5-6012-4A21-B667-5A7C3F950EDF}"/>
              </a:ext>
            </a:extLst>
          </p:cNvPr>
          <p:cNvPicPr>
            <a:picLocks noChangeAspect="1"/>
          </p:cNvPicPr>
          <p:nvPr/>
        </p:nvPicPr>
        <p:blipFill rotWithShape="1">
          <a:blip r:embed="rId3"/>
          <a:srcRect l="-1" r="-1829" b="19575"/>
          <a:stretch/>
        </p:blipFill>
        <p:spPr>
          <a:xfrm>
            <a:off x="1612576" y="736475"/>
            <a:ext cx="7586842" cy="35719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B4F1BA-267D-405B-B608-99D41A771023}"/>
              </a:ext>
            </a:extLst>
          </p:cNvPr>
          <p:cNvSpPr txBox="1"/>
          <p:nvPr/>
        </p:nvSpPr>
        <p:spPr>
          <a:xfrm>
            <a:off x="847455" y="2013333"/>
            <a:ext cx="3827855" cy="6535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nSpc>
                <a:spcPct val="107000"/>
              </a:lnSpc>
              <a:spcAft>
                <a:spcPts val="600"/>
              </a:spcAft>
            </a:pPr>
            <a:r>
              <a:rPr lang="en-US" sz="1050" b="1" dirty="0">
                <a:latin typeface="Raleway "/>
                <a:ea typeface="Times New Roman" panose="02020603050405020304" pitchFamily="18" charset="0"/>
                <a:cs typeface="MS Sans Serif"/>
              </a:rPr>
              <a:t>Currently Available:</a:t>
            </a:r>
          </a:p>
          <a:p>
            <a:pPr marL="257175" lvl="8" indent="-257175">
              <a:lnSpc>
                <a:spcPct val="107000"/>
              </a:lnSpc>
              <a:buFont typeface="Arial" panose="020B0604020202020204" pitchFamily="34" charset="0"/>
              <a:buChar char="•"/>
            </a:pPr>
            <a:r>
              <a:rPr lang="en-US" sz="1050" dirty="0">
                <a:latin typeface="Raleway "/>
                <a:ea typeface="Times New Roman" panose="02020603050405020304" pitchFamily="18" charset="0"/>
                <a:cs typeface="MS Sans Serif"/>
              </a:rPr>
              <a:t>Understanding Business Ethics</a:t>
            </a:r>
          </a:p>
          <a:p>
            <a:endParaRPr lang="en-US" sz="1050" dirty="0"/>
          </a:p>
        </p:txBody>
      </p:sp>
      <p:sp>
        <p:nvSpPr>
          <p:cNvPr id="6" name="TextBox 5">
            <a:extLst>
              <a:ext uri="{FF2B5EF4-FFF2-40B4-BE49-F238E27FC236}">
                <a16:creationId xmlns:a16="http://schemas.microsoft.com/office/drawing/2014/main" id="{75225DDA-82DA-45B1-86F0-CEDE23CEE909}"/>
              </a:ext>
            </a:extLst>
          </p:cNvPr>
          <p:cNvSpPr txBox="1"/>
          <p:nvPr/>
        </p:nvSpPr>
        <p:spPr>
          <a:xfrm>
            <a:off x="847455" y="889951"/>
            <a:ext cx="4843367"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spcAft>
                <a:spcPts val="600"/>
              </a:spcAft>
            </a:pPr>
            <a:r>
              <a:rPr lang="en-US" sz="2700" dirty="0">
                <a:solidFill>
                  <a:srgbClr val="C00000"/>
                </a:solidFill>
                <a:latin typeface="Raleway Black" panose="020B0A03030101060003" pitchFamily="34" charset="0"/>
              </a:rPr>
              <a:t>BAA ADVOCATE AWARD</a:t>
            </a:r>
          </a:p>
          <a:p>
            <a:pPr>
              <a:spcAft>
                <a:spcPts val="600"/>
              </a:spcAft>
            </a:pPr>
            <a:r>
              <a:rPr lang="en-US" sz="1800" b="1" dirty="0">
                <a:solidFill>
                  <a:srgbClr val="034C9D"/>
                </a:solidFill>
                <a:latin typeface="Raleway "/>
              </a:rPr>
              <a:t>Deeper Dive into Business Content Areas</a:t>
            </a:r>
          </a:p>
          <a:p>
            <a:endParaRPr lang="en-US" sz="1050" dirty="0"/>
          </a:p>
        </p:txBody>
      </p:sp>
      <p:sp>
        <p:nvSpPr>
          <p:cNvPr id="8" name="TextBox 7">
            <a:extLst>
              <a:ext uri="{FF2B5EF4-FFF2-40B4-BE49-F238E27FC236}">
                <a16:creationId xmlns:a16="http://schemas.microsoft.com/office/drawing/2014/main" id="{D11663E4-CCA4-4F88-AECE-3E3E704B3BDD}"/>
              </a:ext>
            </a:extLst>
          </p:cNvPr>
          <p:cNvSpPr txBox="1"/>
          <p:nvPr/>
        </p:nvSpPr>
        <p:spPr>
          <a:xfrm>
            <a:off x="13907" y="4916527"/>
            <a:ext cx="3244644" cy="207749"/>
          </a:xfrm>
          <a:prstGeom prst="rect">
            <a:avLst/>
          </a:prstGeom>
          <a:noFill/>
        </p:spPr>
        <p:txBody>
          <a:bodyPr wrap="square" rtlCol="0">
            <a:spAutoFit/>
          </a:bodyPr>
          <a:lstStyle/>
          <a:p>
            <a:r>
              <a:rPr lang="en-US" sz="750">
                <a:latin typeface="Raleway" panose="020B0503030101060003" pitchFamily="34" charset="77"/>
              </a:rPr>
              <a:t>© FBLA, 2021 All rights reserved</a:t>
            </a:r>
          </a:p>
        </p:txBody>
      </p:sp>
      <p:sp>
        <p:nvSpPr>
          <p:cNvPr id="9" name="Rectangle 18">
            <a:extLst>
              <a:ext uri="{FF2B5EF4-FFF2-40B4-BE49-F238E27FC236}">
                <a16:creationId xmlns:a16="http://schemas.microsoft.com/office/drawing/2014/main" id="{378FF065-DB77-407E-87B8-AD5FF9DEED14}"/>
              </a:ext>
            </a:extLst>
          </p:cNvPr>
          <p:cNvSpPr/>
          <p:nvPr/>
        </p:nvSpPr>
        <p:spPr>
          <a:xfrm>
            <a:off x="8843962" y="457198"/>
            <a:ext cx="300038" cy="1100141"/>
          </a:xfrm>
          <a:prstGeom prst="rect">
            <a:avLst/>
          </a:prstGeom>
          <a:solidFill>
            <a:schemeClr val="accent4">
              <a:lumOff val="-7843"/>
            </a:schemeClr>
          </a:solidFill>
          <a:ln w="12700">
            <a:miter lim="400000"/>
          </a:ln>
        </p:spPr>
        <p:txBody>
          <a:bodyPr lIns="34289" tIns="34289" rIns="34289" bIns="34289" anchor="ctr"/>
          <a:lstStyle/>
          <a:p>
            <a:pPr algn="ctr">
              <a:defRPr>
                <a:solidFill>
                  <a:srgbClr val="FFFFFF"/>
                </a:solidFill>
                <a:latin typeface="Lato Regular"/>
                <a:ea typeface="Lato Regular"/>
                <a:cs typeface="Lato Regular"/>
                <a:sym typeface="Lato Regular"/>
              </a:defRPr>
            </a:pPr>
            <a:endParaRPr sz="1050"/>
          </a:p>
        </p:txBody>
      </p:sp>
      <p:sp>
        <p:nvSpPr>
          <p:cNvPr id="10" name="TextBox 9">
            <a:extLst>
              <a:ext uri="{FF2B5EF4-FFF2-40B4-BE49-F238E27FC236}">
                <a16:creationId xmlns:a16="http://schemas.microsoft.com/office/drawing/2014/main" id="{D647827D-DEDE-48FA-9EE8-11716545DC89}"/>
              </a:ext>
            </a:extLst>
          </p:cNvPr>
          <p:cNvSpPr txBox="1"/>
          <p:nvPr/>
        </p:nvSpPr>
        <p:spPr>
          <a:xfrm>
            <a:off x="5016108" y="2013333"/>
            <a:ext cx="3827855" cy="826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lvl="3">
              <a:lnSpc>
                <a:spcPct val="107000"/>
              </a:lnSpc>
              <a:spcAft>
                <a:spcPts val="600"/>
              </a:spcAft>
            </a:pPr>
            <a:r>
              <a:rPr lang="en-US" sz="1050" b="1" dirty="0">
                <a:latin typeface="Raleway "/>
                <a:ea typeface="Times New Roman" panose="02020603050405020304" pitchFamily="18" charset="0"/>
                <a:cs typeface="MS Sans Serif"/>
              </a:rPr>
              <a:t>Coming in 2022:</a:t>
            </a:r>
            <a:endParaRPr lang="en-US" sz="1050" b="1" dirty="0">
              <a:latin typeface="Raleway "/>
            </a:endParaRPr>
          </a:p>
          <a:p>
            <a:pPr marL="257175" lvl="3" indent="-257175">
              <a:lnSpc>
                <a:spcPct val="107000"/>
              </a:lnSpc>
              <a:buFont typeface="Arial" panose="020B0604020202020204" pitchFamily="34" charset="0"/>
              <a:buChar char="•"/>
            </a:pPr>
            <a:r>
              <a:rPr lang="en-US" sz="1050" dirty="0">
                <a:latin typeface="Raleway "/>
              </a:rPr>
              <a:t>Design Thinking</a:t>
            </a:r>
          </a:p>
          <a:p>
            <a:pPr marL="257175" indent="-257175">
              <a:lnSpc>
                <a:spcPct val="107000"/>
              </a:lnSpc>
              <a:buFont typeface="Arial" panose="020B0604020202020204" pitchFamily="34" charset="0"/>
              <a:buChar char="•"/>
            </a:pPr>
            <a:endParaRPr lang="en-US" sz="1050" dirty="0">
              <a:latin typeface="Raleway"/>
            </a:endParaRPr>
          </a:p>
          <a:p>
            <a:endParaRPr lang="en-US" sz="1050" dirty="0"/>
          </a:p>
        </p:txBody>
      </p:sp>
      <p:pic>
        <p:nvPicPr>
          <p:cNvPr id="11" name="Picture Placeholder 2">
            <a:extLst>
              <a:ext uri="{FF2B5EF4-FFF2-40B4-BE49-F238E27FC236}">
                <a16:creationId xmlns:a16="http://schemas.microsoft.com/office/drawing/2014/main" id="{E5A03A53-6A98-4170-91E8-467EAFAD092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03" b="703"/>
          <a:stretch/>
        </p:blipFill>
        <p:spPr>
          <a:xfrm>
            <a:off x="6930036" y="297154"/>
            <a:ext cx="1440469" cy="1420230"/>
          </a:xfrm>
          <a:prstGeom prst="ellipse">
            <a:avLst/>
          </a:prstGeom>
          <a:noFill/>
          <a:ln w="63500" cap="rnd">
            <a:solidFill>
              <a:srgbClr val="034C9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008F626E-4C5A-4809-9A03-D30D82301084}"/>
              </a:ext>
            </a:extLst>
          </p:cNvPr>
          <p:cNvSpPr txBox="1"/>
          <p:nvPr/>
        </p:nvSpPr>
        <p:spPr>
          <a:xfrm>
            <a:off x="847455" y="3400777"/>
            <a:ext cx="3827855" cy="6535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nSpc>
                <a:spcPct val="107000"/>
              </a:lnSpc>
              <a:spcAft>
                <a:spcPts val="600"/>
              </a:spcAft>
            </a:pPr>
            <a:r>
              <a:rPr lang="en-US" sz="1050" b="1" dirty="0">
                <a:latin typeface="Raleway "/>
                <a:ea typeface="Times New Roman" panose="02020603050405020304" pitchFamily="18" charset="0"/>
                <a:cs typeface="MS Sans Serif"/>
              </a:rPr>
              <a:t>Coming this Fall:</a:t>
            </a:r>
          </a:p>
          <a:p>
            <a:pPr marL="257175" lvl="8" indent="-257175">
              <a:lnSpc>
                <a:spcPct val="107000"/>
              </a:lnSpc>
              <a:buFont typeface="Arial" panose="020B0604020202020204" pitchFamily="34" charset="0"/>
              <a:buChar char="•"/>
            </a:pPr>
            <a:r>
              <a:rPr lang="en-US" sz="1050" dirty="0">
                <a:latin typeface="Raleway "/>
                <a:ea typeface="Times New Roman" panose="02020603050405020304" pitchFamily="18" charset="0"/>
                <a:cs typeface="MS Sans Serif"/>
              </a:rPr>
              <a:t>Personal Branding</a:t>
            </a:r>
            <a:endParaRPr lang="en-US" sz="1050" dirty="0">
              <a:latin typeface="Raleway"/>
            </a:endParaRPr>
          </a:p>
          <a:p>
            <a:endParaRPr lang="en-US" sz="1050" dirty="0"/>
          </a:p>
        </p:txBody>
      </p:sp>
      <p:sp>
        <p:nvSpPr>
          <p:cNvPr id="13" name="TextBox 12">
            <a:extLst>
              <a:ext uri="{FF2B5EF4-FFF2-40B4-BE49-F238E27FC236}">
                <a16:creationId xmlns:a16="http://schemas.microsoft.com/office/drawing/2014/main" id="{988BD452-B78E-4491-ABDD-0A6FB665720F}"/>
              </a:ext>
            </a:extLst>
          </p:cNvPr>
          <p:cNvSpPr txBox="1"/>
          <p:nvPr/>
        </p:nvSpPr>
        <p:spPr>
          <a:xfrm>
            <a:off x="5016108" y="3400777"/>
            <a:ext cx="3827855" cy="826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lvl="3">
              <a:lnSpc>
                <a:spcPct val="107000"/>
              </a:lnSpc>
              <a:spcAft>
                <a:spcPts val="600"/>
              </a:spcAft>
            </a:pPr>
            <a:r>
              <a:rPr lang="en-US" sz="1050" b="1" dirty="0">
                <a:latin typeface="Raleway "/>
              </a:rPr>
              <a:t>Have specific topics that you would like to see?</a:t>
            </a:r>
            <a:endParaRPr lang="en-US" sz="1050" dirty="0">
              <a:latin typeface="Raleway "/>
            </a:endParaRPr>
          </a:p>
          <a:p>
            <a:pPr marL="257175" lvl="3" indent="-257175">
              <a:lnSpc>
                <a:spcPct val="107000"/>
              </a:lnSpc>
              <a:buFont typeface="Arial" panose="020B0604020202020204" pitchFamily="34" charset="0"/>
              <a:buChar char="•"/>
            </a:pPr>
            <a:r>
              <a:rPr lang="en-US" sz="1050" dirty="0">
                <a:latin typeface="Raleway "/>
              </a:rPr>
              <a:t>Vote in the Learning Center for the topics most important to you!</a:t>
            </a:r>
            <a:endParaRPr lang="en-US" sz="1050" dirty="0">
              <a:latin typeface="Raleway"/>
            </a:endParaRPr>
          </a:p>
          <a:p>
            <a:endParaRPr lang="en-US" sz="1050" dirty="0"/>
          </a:p>
        </p:txBody>
      </p:sp>
    </p:spTree>
    <p:custDataLst>
      <p:tags r:id="rId1"/>
    </p:custDataLst>
    <p:extLst>
      <p:ext uri="{BB962C8B-B14F-4D97-AF65-F5344CB8AC3E}">
        <p14:creationId xmlns:p14="http://schemas.microsoft.com/office/powerpoint/2010/main" val="40654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1500"/>
                                  </p:stCondLst>
                                  <p:iterate>
                                    <p:tmAbs val="0"/>
                                  </p:iterate>
                                  <p:childTnLst>
                                    <p:set>
                                      <p:cBhvr>
                                        <p:cTn id="6" fill="hold"/>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B4F1BA-267D-405B-B608-99D41A771023}"/>
              </a:ext>
            </a:extLst>
          </p:cNvPr>
          <p:cNvSpPr txBox="1"/>
          <p:nvPr/>
        </p:nvSpPr>
        <p:spPr>
          <a:xfrm>
            <a:off x="847455" y="2013333"/>
            <a:ext cx="3827855" cy="999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nSpc>
                <a:spcPct val="107000"/>
              </a:lnSpc>
              <a:spcAft>
                <a:spcPts val="600"/>
              </a:spcAft>
            </a:pPr>
            <a:r>
              <a:rPr lang="en-US" sz="1050" b="1" dirty="0">
                <a:latin typeface="Raleway "/>
                <a:ea typeface="Times New Roman" panose="02020603050405020304" pitchFamily="18" charset="0"/>
                <a:cs typeface="MS Sans Serif"/>
              </a:rPr>
              <a:t>Module One: Inner Leader</a:t>
            </a:r>
          </a:p>
          <a:p>
            <a:pPr marL="257175" lvl="8" indent="-257175">
              <a:lnSpc>
                <a:spcPct val="107000"/>
              </a:lnSpc>
              <a:buFont typeface="Arial" panose="020B0604020202020204" pitchFamily="34" charset="0"/>
              <a:buChar char="•"/>
            </a:pPr>
            <a:r>
              <a:rPr lang="en-US" sz="1050" dirty="0">
                <a:latin typeface="Raleway "/>
                <a:ea typeface="Times New Roman" panose="02020603050405020304" pitchFamily="18" charset="0"/>
                <a:cs typeface="MS Sans Serif"/>
              </a:rPr>
              <a:t>Understanding Values</a:t>
            </a:r>
          </a:p>
          <a:p>
            <a:pPr marL="257175" lvl="8" indent="-257175">
              <a:lnSpc>
                <a:spcPct val="107000"/>
              </a:lnSpc>
              <a:buFont typeface="Arial" panose="020B0604020202020204" pitchFamily="34" charset="0"/>
              <a:buChar char="•"/>
            </a:pPr>
            <a:r>
              <a:rPr lang="en-US" sz="1050" dirty="0">
                <a:latin typeface="Raleway "/>
                <a:ea typeface="Times New Roman" panose="02020603050405020304" pitchFamily="18" charset="0"/>
                <a:cs typeface="MS Sans Serif"/>
              </a:rPr>
              <a:t>Communication Style</a:t>
            </a:r>
          </a:p>
          <a:p>
            <a:pPr marL="257175" lvl="8" indent="-257175">
              <a:lnSpc>
                <a:spcPct val="107000"/>
              </a:lnSpc>
              <a:buFont typeface="Arial" panose="020B0604020202020204" pitchFamily="34" charset="0"/>
              <a:buChar char="•"/>
            </a:pPr>
            <a:r>
              <a:rPr lang="en-US" sz="1050" dirty="0">
                <a:latin typeface="Raleway "/>
                <a:ea typeface="Times New Roman" panose="02020603050405020304" pitchFamily="18" charset="0"/>
                <a:cs typeface="MS Sans Serif"/>
              </a:rPr>
              <a:t>Power of Diversity and Inclusive Language</a:t>
            </a:r>
            <a:endParaRPr lang="en-US" sz="1050" dirty="0">
              <a:latin typeface="Raleway"/>
            </a:endParaRPr>
          </a:p>
          <a:p>
            <a:endParaRPr lang="en-US" sz="1050" dirty="0"/>
          </a:p>
        </p:txBody>
      </p:sp>
      <p:sp>
        <p:nvSpPr>
          <p:cNvPr id="6" name="TextBox 5">
            <a:extLst>
              <a:ext uri="{FF2B5EF4-FFF2-40B4-BE49-F238E27FC236}">
                <a16:creationId xmlns:a16="http://schemas.microsoft.com/office/drawing/2014/main" id="{75225DDA-82DA-45B1-86F0-CEDE23CEE909}"/>
              </a:ext>
            </a:extLst>
          </p:cNvPr>
          <p:cNvSpPr txBox="1"/>
          <p:nvPr/>
        </p:nvSpPr>
        <p:spPr>
          <a:xfrm>
            <a:off x="847455" y="889951"/>
            <a:ext cx="4843367"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spcAft>
                <a:spcPts val="600"/>
              </a:spcAft>
            </a:pPr>
            <a:r>
              <a:rPr lang="en-US" sz="2700" dirty="0">
                <a:solidFill>
                  <a:srgbClr val="C00000"/>
                </a:solidFill>
                <a:latin typeface="Raleway Black" panose="020B0A03030101060003" pitchFamily="34" charset="0"/>
              </a:rPr>
              <a:t>BAA LEADER AWARD</a:t>
            </a:r>
          </a:p>
          <a:p>
            <a:pPr>
              <a:spcAft>
                <a:spcPts val="600"/>
              </a:spcAft>
            </a:pPr>
            <a:r>
              <a:rPr lang="en-US" sz="1800" b="1" dirty="0">
                <a:solidFill>
                  <a:srgbClr val="034C9D"/>
                </a:solidFill>
                <a:latin typeface="Raleway "/>
              </a:rPr>
              <a:t>Leadership Fundamentals</a:t>
            </a:r>
          </a:p>
          <a:p>
            <a:endParaRPr lang="en-US" sz="1050" dirty="0"/>
          </a:p>
        </p:txBody>
      </p:sp>
      <p:sp>
        <p:nvSpPr>
          <p:cNvPr id="8" name="TextBox 7">
            <a:extLst>
              <a:ext uri="{FF2B5EF4-FFF2-40B4-BE49-F238E27FC236}">
                <a16:creationId xmlns:a16="http://schemas.microsoft.com/office/drawing/2014/main" id="{D11663E4-CCA4-4F88-AECE-3E3E704B3BDD}"/>
              </a:ext>
            </a:extLst>
          </p:cNvPr>
          <p:cNvSpPr txBox="1"/>
          <p:nvPr/>
        </p:nvSpPr>
        <p:spPr>
          <a:xfrm>
            <a:off x="13907" y="4916527"/>
            <a:ext cx="3244644" cy="207749"/>
          </a:xfrm>
          <a:prstGeom prst="rect">
            <a:avLst/>
          </a:prstGeom>
          <a:noFill/>
        </p:spPr>
        <p:txBody>
          <a:bodyPr wrap="square" rtlCol="0">
            <a:spAutoFit/>
          </a:bodyPr>
          <a:lstStyle/>
          <a:p>
            <a:r>
              <a:rPr lang="en-US" sz="750">
                <a:latin typeface="Raleway" panose="020B0503030101060003" pitchFamily="34" charset="77"/>
              </a:rPr>
              <a:t>© FBLA, 2021 All rights reserved</a:t>
            </a:r>
          </a:p>
        </p:txBody>
      </p:sp>
      <p:sp>
        <p:nvSpPr>
          <p:cNvPr id="9" name="Rectangle 18">
            <a:extLst>
              <a:ext uri="{FF2B5EF4-FFF2-40B4-BE49-F238E27FC236}">
                <a16:creationId xmlns:a16="http://schemas.microsoft.com/office/drawing/2014/main" id="{378FF065-DB77-407E-87B8-AD5FF9DEED14}"/>
              </a:ext>
            </a:extLst>
          </p:cNvPr>
          <p:cNvSpPr/>
          <p:nvPr/>
        </p:nvSpPr>
        <p:spPr>
          <a:xfrm>
            <a:off x="8843962" y="457198"/>
            <a:ext cx="300038" cy="1100141"/>
          </a:xfrm>
          <a:prstGeom prst="rect">
            <a:avLst/>
          </a:prstGeom>
          <a:solidFill>
            <a:schemeClr val="accent4">
              <a:lumOff val="-7843"/>
            </a:schemeClr>
          </a:solidFill>
          <a:ln w="12700">
            <a:miter lim="400000"/>
          </a:ln>
        </p:spPr>
        <p:txBody>
          <a:bodyPr lIns="34289" tIns="34289" rIns="34289" bIns="34289" anchor="ctr"/>
          <a:lstStyle/>
          <a:p>
            <a:pPr algn="ctr">
              <a:defRPr>
                <a:solidFill>
                  <a:srgbClr val="FFFFFF"/>
                </a:solidFill>
                <a:latin typeface="Lato Regular"/>
                <a:ea typeface="Lato Regular"/>
                <a:cs typeface="Lato Regular"/>
                <a:sym typeface="Lato Regular"/>
              </a:defRPr>
            </a:pPr>
            <a:endParaRPr sz="1050"/>
          </a:p>
        </p:txBody>
      </p:sp>
      <p:sp>
        <p:nvSpPr>
          <p:cNvPr id="10" name="TextBox 9">
            <a:extLst>
              <a:ext uri="{FF2B5EF4-FFF2-40B4-BE49-F238E27FC236}">
                <a16:creationId xmlns:a16="http://schemas.microsoft.com/office/drawing/2014/main" id="{D647827D-DEDE-48FA-9EE8-11716545DC89}"/>
              </a:ext>
            </a:extLst>
          </p:cNvPr>
          <p:cNvSpPr txBox="1"/>
          <p:nvPr/>
        </p:nvSpPr>
        <p:spPr>
          <a:xfrm>
            <a:off x="5016108" y="2013333"/>
            <a:ext cx="3827855" cy="134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lvl="3">
              <a:lnSpc>
                <a:spcPct val="107000"/>
              </a:lnSpc>
              <a:spcAft>
                <a:spcPts val="600"/>
              </a:spcAft>
            </a:pPr>
            <a:r>
              <a:rPr lang="en-US" sz="1050" b="1" dirty="0">
                <a:latin typeface="Raleway "/>
                <a:ea typeface="Times New Roman" panose="02020603050405020304" pitchFamily="18" charset="0"/>
                <a:cs typeface="MS Sans Serif"/>
              </a:rPr>
              <a:t>Module Two: </a:t>
            </a:r>
            <a:r>
              <a:rPr lang="en-US" sz="1050" b="1" dirty="0">
                <a:latin typeface="Raleway "/>
              </a:rPr>
              <a:t>Emotional Intelligence</a:t>
            </a:r>
          </a:p>
          <a:p>
            <a:pPr marL="257175" lvl="3" indent="-257175">
              <a:lnSpc>
                <a:spcPct val="107000"/>
              </a:lnSpc>
              <a:buFont typeface="Arial" panose="020B0604020202020204" pitchFamily="34" charset="0"/>
              <a:buChar char="•"/>
            </a:pPr>
            <a:r>
              <a:rPr lang="en-US" sz="1050" dirty="0">
                <a:latin typeface="Raleway "/>
              </a:rPr>
              <a:t>Why are Emotions Important?</a:t>
            </a:r>
          </a:p>
          <a:p>
            <a:pPr marL="257175" lvl="3" indent="-257175">
              <a:lnSpc>
                <a:spcPct val="107000"/>
              </a:lnSpc>
              <a:buFont typeface="Arial" panose="020B0604020202020204" pitchFamily="34" charset="0"/>
              <a:buChar char="•"/>
            </a:pPr>
            <a:r>
              <a:rPr lang="en-US" sz="1050" dirty="0">
                <a:latin typeface="Raleway "/>
              </a:rPr>
              <a:t>What is Emotional Intelligence?</a:t>
            </a:r>
          </a:p>
          <a:p>
            <a:pPr marL="257175" lvl="3" indent="-257175">
              <a:lnSpc>
                <a:spcPct val="107000"/>
              </a:lnSpc>
              <a:buFont typeface="Arial" panose="020B0604020202020204" pitchFamily="34" charset="0"/>
              <a:buChar char="•"/>
            </a:pPr>
            <a:r>
              <a:rPr lang="en-US" sz="1050" dirty="0">
                <a:latin typeface="Raleway "/>
              </a:rPr>
              <a:t>The Emotional Intelligence 2.0 Model </a:t>
            </a:r>
          </a:p>
          <a:p>
            <a:pPr marL="257175" lvl="3" indent="-257175">
              <a:lnSpc>
                <a:spcPct val="107000"/>
              </a:lnSpc>
              <a:buFont typeface="Arial" panose="020B0604020202020204" pitchFamily="34" charset="0"/>
              <a:buChar char="•"/>
            </a:pPr>
            <a:r>
              <a:rPr lang="en-US" sz="1050" dirty="0">
                <a:latin typeface="Raleway "/>
              </a:rPr>
              <a:t>Improving your Emotional Intelligence </a:t>
            </a:r>
          </a:p>
          <a:p>
            <a:pPr marL="257175" indent="-257175">
              <a:lnSpc>
                <a:spcPct val="107000"/>
              </a:lnSpc>
              <a:buFont typeface="Arial" panose="020B0604020202020204" pitchFamily="34" charset="0"/>
              <a:buChar char="•"/>
            </a:pPr>
            <a:endParaRPr lang="en-US" sz="1050" dirty="0">
              <a:latin typeface="Raleway"/>
            </a:endParaRPr>
          </a:p>
          <a:p>
            <a:endParaRPr lang="en-US" sz="1050" dirty="0"/>
          </a:p>
        </p:txBody>
      </p:sp>
      <p:pic>
        <p:nvPicPr>
          <p:cNvPr id="11" name="Picture Placeholder 2">
            <a:extLst>
              <a:ext uri="{FF2B5EF4-FFF2-40B4-BE49-F238E27FC236}">
                <a16:creationId xmlns:a16="http://schemas.microsoft.com/office/drawing/2014/main" id="{E5A03A53-6A98-4170-91E8-467EAFAD092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03" b="703"/>
          <a:stretch/>
        </p:blipFill>
        <p:spPr>
          <a:xfrm>
            <a:off x="6930036" y="297154"/>
            <a:ext cx="1440469" cy="1420230"/>
          </a:xfrm>
          <a:prstGeom prst="ellipse">
            <a:avLst/>
          </a:prstGeom>
          <a:noFill/>
          <a:ln w="63500" cap="rnd">
            <a:solidFill>
              <a:srgbClr val="034C9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008F626E-4C5A-4809-9A03-D30D82301084}"/>
              </a:ext>
            </a:extLst>
          </p:cNvPr>
          <p:cNvSpPr txBox="1"/>
          <p:nvPr/>
        </p:nvSpPr>
        <p:spPr>
          <a:xfrm>
            <a:off x="847455" y="3400777"/>
            <a:ext cx="3827855" cy="999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nSpc>
                <a:spcPct val="107000"/>
              </a:lnSpc>
              <a:spcAft>
                <a:spcPts val="600"/>
              </a:spcAft>
            </a:pPr>
            <a:r>
              <a:rPr lang="en-US" sz="1050" b="1" dirty="0">
                <a:latin typeface="Raleway "/>
                <a:ea typeface="Times New Roman" panose="02020603050405020304" pitchFamily="18" charset="0"/>
                <a:cs typeface="MS Sans Serif"/>
              </a:rPr>
              <a:t>Module Three: Leading and Influencing</a:t>
            </a:r>
          </a:p>
          <a:p>
            <a:pPr marL="257175" lvl="8" indent="-257175">
              <a:lnSpc>
                <a:spcPct val="107000"/>
              </a:lnSpc>
              <a:buFont typeface="Arial" panose="020B0604020202020204" pitchFamily="34" charset="0"/>
              <a:buChar char="•"/>
            </a:pPr>
            <a:r>
              <a:rPr lang="en-US" sz="1050" dirty="0">
                <a:latin typeface="Raleway "/>
                <a:ea typeface="Times New Roman" panose="02020603050405020304" pitchFamily="18" charset="0"/>
                <a:cs typeface="MS Sans Serif"/>
              </a:rPr>
              <a:t>Positive Mindset</a:t>
            </a:r>
          </a:p>
          <a:p>
            <a:pPr marL="257175" lvl="8" indent="-257175">
              <a:lnSpc>
                <a:spcPct val="107000"/>
              </a:lnSpc>
              <a:buFont typeface="Arial" panose="020B0604020202020204" pitchFamily="34" charset="0"/>
              <a:buChar char="•"/>
            </a:pPr>
            <a:r>
              <a:rPr lang="en-US" sz="1050" dirty="0">
                <a:latin typeface="Raleway "/>
                <a:ea typeface="Times New Roman" panose="02020603050405020304" pitchFamily="18" charset="0"/>
                <a:cs typeface="MS Sans Serif"/>
              </a:rPr>
              <a:t>Taking Personal Responsibility</a:t>
            </a:r>
          </a:p>
          <a:p>
            <a:pPr marL="257175" lvl="8" indent="-257175">
              <a:lnSpc>
                <a:spcPct val="107000"/>
              </a:lnSpc>
              <a:buFont typeface="Arial" panose="020B0604020202020204" pitchFamily="34" charset="0"/>
              <a:buChar char="•"/>
            </a:pPr>
            <a:r>
              <a:rPr lang="en-US" sz="1050" dirty="0">
                <a:latin typeface="Raleway "/>
                <a:ea typeface="Times New Roman" panose="02020603050405020304" pitchFamily="18" charset="0"/>
                <a:cs typeface="MS Sans Serif"/>
              </a:rPr>
              <a:t>Lateral Leadership</a:t>
            </a:r>
            <a:endParaRPr lang="en-US" sz="1050" dirty="0">
              <a:latin typeface="Raleway"/>
            </a:endParaRPr>
          </a:p>
          <a:p>
            <a:endParaRPr lang="en-US" sz="1050" dirty="0"/>
          </a:p>
        </p:txBody>
      </p:sp>
      <p:sp>
        <p:nvSpPr>
          <p:cNvPr id="13" name="TextBox 12">
            <a:extLst>
              <a:ext uri="{FF2B5EF4-FFF2-40B4-BE49-F238E27FC236}">
                <a16:creationId xmlns:a16="http://schemas.microsoft.com/office/drawing/2014/main" id="{988BD452-B78E-4491-ABDD-0A6FB665720F}"/>
              </a:ext>
            </a:extLst>
          </p:cNvPr>
          <p:cNvSpPr txBox="1"/>
          <p:nvPr/>
        </p:nvSpPr>
        <p:spPr>
          <a:xfrm>
            <a:off x="5016108" y="3400777"/>
            <a:ext cx="3827855" cy="999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lvl="3">
              <a:lnSpc>
                <a:spcPct val="107000"/>
              </a:lnSpc>
              <a:spcAft>
                <a:spcPts val="600"/>
              </a:spcAft>
            </a:pPr>
            <a:r>
              <a:rPr lang="en-US" sz="1050" b="1" dirty="0">
                <a:latin typeface="Raleway "/>
                <a:ea typeface="Times New Roman" panose="02020603050405020304" pitchFamily="18" charset="0"/>
                <a:cs typeface="MS Sans Serif"/>
              </a:rPr>
              <a:t>Module Four: </a:t>
            </a:r>
            <a:r>
              <a:rPr lang="en-US" sz="1050" b="1" dirty="0">
                <a:latin typeface="Raleway "/>
              </a:rPr>
              <a:t>Working in Teams</a:t>
            </a:r>
          </a:p>
          <a:p>
            <a:pPr marL="257175" lvl="3" indent="-257175">
              <a:lnSpc>
                <a:spcPct val="107000"/>
              </a:lnSpc>
              <a:buFont typeface="Arial" panose="020B0604020202020204" pitchFamily="34" charset="0"/>
              <a:buChar char="•"/>
            </a:pPr>
            <a:r>
              <a:rPr lang="en-US" sz="1050" dirty="0">
                <a:latin typeface="Raleway "/>
              </a:rPr>
              <a:t>Advantages of Working in Teams </a:t>
            </a:r>
          </a:p>
          <a:p>
            <a:pPr marL="257175" lvl="3" indent="-257175">
              <a:lnSpc>
                <a:spcPct val="107000"/>
              </a:lnSpc>
              <a:buFont typeface="Arial" panose="020B0604020202020204" pitchFamily="34" charset="0"/>
              <a:buChar char="•"/>
            </a:pPr>
            <a:r>
              <a:rPr lang="en-US" sz="1050" dirty="0">
                <a:latin typeface="Raleway "/>
              </a:rPr>
              <a:t>Tower of Successful Teams</a:t>
            </a:r>
          </a:p>
          <a:p>
            <a:pPr marL="257175" lvl="3" indent="-257175">
              <a:lnSpc>
                <a:spcPct val="107000"/>
              </a:lnSpc>
              <a:buFont typeface="Arial" panose="020B0604020202020204" pitchFamily="34" charset="0"/>
              <a:buChar char="•"/>
            </a:pPr>
            <a:r>
              <a:rPr lang="en-US" sz="1050" dirty="0">
                <a:latin typeface="Raleway "/>
              </a:rPr>
              <a:t>S.M.A.R.T. Goals</a:t>
            </a:r>
            <a:endParaRPr lang="en-US" sz="1050" dirty="0">
              <a:latin typeface="Raleway"/>
            </a:endParaRPr>
          </a:p>
          <a:p>
            <a:endParaRPr lang="en-US" sz="1050" dirty="0"/>
          </a:p>
        </p:txBody>
      </p:sp>
    </p:spTree>
    <p:custDataLst>
      <p:tags r:id="rId1"/>
    </p:custDataLst>
    <p:extLst>
      <p:ext uri="{BB962C8B-B14F-4D97-AF65-F5344CB8AC3E}">
        <p14:creationId xmlns:p14="http://schemas.microsoft.com/office/powerpoint/2010/main" val="17251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1500"/>
                                  </p:stCondLst>
                                  <p:iterate>
                                    <p:tmAbs val="0"/>
                                  </p:iterate>
                                  <p:childTnLst>
                                    <p:set>
                                      <p:cBhvr>
                                        <p:cTn id="6" fill="hold"/>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D0C9545-049B-5449-85DB-D2D163885C3D}"/>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702" b="702"/>
          <a:stretch/>
        </p:blipFill>
        <p:spPr>
          <a:xfrm>
            <a:off x="570236" y="889617"/>
            <a:ext cx="1440469" cy="14202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 name="TextBox 33">
            <a:extLst>
              <a:ext uri="{FF2B5EF4-FFF2-40B4-BE49-F238E27FC236}">
                <a16:creationId xmlns:a16="http://schemas.microsoft.com/office/drawing/2014/main" id="{0DC2FB3F-1F87-9C47-BF2A-EFFE7ACE432C}"/>
              </a:ext>
            </a:extLst>
          </p:cNvPr>
          <p:cNvSpPr txBox="1"/>
          <p:nvPr/>
        </p:nvSpPr>
        <p:spPr>
          <a:xfrm>
            <a:off x="13907" y="4916527"/>
            <a:ext cx="3244644" cy="207749"/>
          </a:xfrm>
          <a:prstGeom prst="rect">
            <a:avLst/>
          </a:prstGeom>
          <a:noFill/>
        </p:spPr>
        <p:txBody>
          <a:bodyPr wrap="square" rtlCol="0">
            <a:spAutoFit/>
          </a:bodyPr>
          <a:lstStyle/>
          <a:p>
            <a:r>
              <a:rPr lang="en-US" sz="750">
                <a:latin typeface="Raleway" panose="020B0503030101060003" pitchFamily="34" charset="77"/>
              </a:rPr>
              <a:t>© FBLA, 2021 All rights reserved</a:t>
            </a:r>
          </a:p>
        </p:txBody>
      </p:sp>
      <p:pic>
        <p:nvPicPr>
          <p:cNvPr id="5" name="Picture 4">
            <a:extLst>
              <a:ext uri="{FF2B5EF4-FFF2-40B4-BE49-F238E27FC236}">
                <a16:creationId xmlns:a16="http://schemas.microsoft.com/office/drawing/2014/main" id="{A42E9125-7ACE-47DA-B284-580FDDE8B11F}"/>
              </a:ext>
            </a:extLst>
          </p:cNvPr>
          <p:cNvPicPr>
            <a:picLocks noChangeAspect="1"/>
          </p:cNvPicPr>
          <p:nvPr/>
        </p:nvPicPr>
        <p:blipFill>
          <a:blip r:embed="rId5"/>
          <a:stretch>
            <a:fillRect/>
          </a:stretch>
        </p:blipFill>
        <p:spPr>
          <a:xfrm>
            <a:off x="2951923" y="242678"/>
            <a:ext cx="5288876" cy="4658145"/>
          </a:xfrm>
          <a:prstGeom prst="rect">
            <a:avLst/>
          </a:prstGeom>
        </p:spPr>
      </p:pic>
      <p:sp>
        <p:nvSpPr>
          <p:cNvPr id="6" name="Rectangle 5">
            <a:extLst>
              <a:ext uri="{FF2B5EF4-FFF2-40B4-BE49-F238E27FC236}">
                <a16:creationId xmlns:a16="http://schemas.microsoft.com/office/drawing/2014/main" id="{5D461F14-9E59-4640-A5B3-6E9381A9AD70}"/>
              </a:ext>
            </a:extLst>
          </p:cNvPr>
          <p:cNvSpPr/>
          <p:nvPr/>
        </p:nvSpPr>
        <p:spPr>
          <a:xfrm>
            <a:off x="4949687" y="262984"/>
            <a:ext cx="3357438" cy="276997"/>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pPr>
            <a:endParaRPr lang="en-US" sz="1350">
              <a:latin typeface="+mn-lt"/>
              <a:ea typeface="+mn-ea"/>
              <a:cs typeface="+mn-cs"/>
              <a:sym typeface="Helvetica"/>
            </a:endParaRPr>
          </a:p>
        </p:txBody>
      </p:sp>
      <p:sp>
        <p:nvSpPr>
          <p:cNvPr id="7" name="Rectangle 18">
            <a:extLst>
              <a:ext uri="{FF2B5EF4-FFF2-40B4-BE49-F238E27FC236}">
                <a16:creationId xmlns:a16="http://schemas.microsoft.com/office/drawing/2014/main" id="{89FE7611-3849-48B2-8211-DEED5046F512}"/>
              </a:ext>
            </a:extLst>
          </p:cNvPr>
          <p:cNvSpPr/>
          <p:nvPr/>
        </p:nvSpPr>
        <p:spPr>
          <a:xfrm>
            <a:off x="8843962" y="457198"/>
            <a:ext cx="300038" cy="1100141"/>
          </a:xfrm>
          <a:prstGeom prst="rect">
            <a:avLst/>
          </a:prstGeom>
          <a:solidFill>
            <a:schemeClr val="accent4">
              <a:lumOff val="-7843"/>
            </a:schemeClr>
          </a:solidFill>
          <a:ln w="12700">
            <a:miter lim="400000"/>
          </a:ln>
        </p:spPr>
        <p:txBody>
          <a:bodyPr lIns="34289" tIns="34289" rIns="34289" bIns="34289" anchor="ctr"/>
          <a:lstStyle/>
          <a:p>
            <a:pPr algn="ctr">
              <a:defRPr>
                <a:solidFill>
                  <a:srgbClr val="FFFFFF"/>
                </a:solidFill>
                <a:latin typeface="Lato Regular"/>
                <a:ea typeface="Lato Regular"/>
                <a:cs typeface="Lato Regular"/>
                <a:sym typeface="Lato Regular"/>
              </a:defRPr>
            </a:pPr>
            <a:endParaRPr sz="1050"/>
          </a:p>
        </p:txBody>
      </p:sp>
    </p:spTree>
    <p:custDataLst>
      <p:tags r:id="rId1"/>
    </p:custDataLst>
    <p:extLst>
      <p:ext uri="{BB962C8B-B14F-4D97-AF65-F5344CB8AC3E}">
        <p14:creationId xmlns:p14="http://schemas.microsoft.com/office/powerpoint/2010/main" val="6092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150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 toy&#10;&#10;Description automatically generated">
            <a:extLst>
              <a:ext uri="{FF2B5EF4-FFF2-40B4-BE49-F238E27FC236}">
                <a16:creationId xmlns:a16="http://schemas.microsoft.com/office/drawing/2014/main" id="{48CA61C3-E2F9-4424-8037-8A9619539BF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15" b="715"/>
          <a:stretch>
            <a:fillRect/>
          </a:stretch>
        </p:blipFill>
        <p:spPr>
          <a:ln>
            <a:solidFill>
              <a:srgbClr val="034C9D"/>
            </a:solidFill>
          </a:ln>
        </p:spPr>
      </p:pic>
      <p:sp>
        <p:nvSpPr>
          <p:cNvPr id="5" name="TextBox 4">
            <a:extLst>
              <a:ext uri="{FF2B5EF4-FFF2-40B4-BE49-F238E27FC236}">
                <a16:creationId xmlns:a16="http://schemas.microsoft.com/office/drawing/2014/main" id="{2CB4F1BA-267D-405B-B608-99D41A771023}"/>
              </a:ext>
            </a:extLst>
          </p:cNvPr>
          <p:cNvSpPr txBox="1"/>
          <p:nvPr/>
        </p:nvSpPr>
        <p:spPr>
          <a:xfrm>
            <a:off x="4612929" y="2273643"/>
            <a:ext cx="4271963" cy="17240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a:lnSpc>
                <a:spcPct val="107000"/>
              </a:lnSpc>
              <a:spcAft>
                <a:spcPts val="600"/>
              </a:spcAft>
              <a:buSzPts val="1000"/>
              <a:buFont typeface="Symbol" panose="05050102010706020507" pitchFamily="18" charset="2"/>
              <a:buChar char=""/>
              <a:tabLst>
                <a:tab pos="342900" algn="l"/>
              </a:tabLst>
            </a:pPr>
            <a:r>
              <a:rPr lang="en-US" sz="1800" dirty="0">
                <a:solidFill>
                  <a:srgbClr val="313537"/>
                </a:solidFill>
                <a:latin typeface="Raleway "/>
                <a:ea typeface="Times New Roman" panose="02020603050405020304" pitchFamily="18" charset="0"/>
                <a:cs typeface="Times New Roman" panose="02020603050405020304" pitchFamily="18" charset="0"/>
              </a:rPr>
              <a:t>Develop Project Management Skills! </a:t>
            </a:r>
          </a:p>
          <a:p>
            <a:pPr marL="257175" indent="-257175">
              <a:lnSpc>
                <a:spcPct val="107000"/>
              </a:lnSpc>
              <a:spcAft>
                <a:spcPts val="600"/>
              </a:spcAft>
              <a:buSzPts val="1000"/>
              <a:buFont typeface="Symbol" panose="05050102010706020507" pitchFamily="18" charset="2"/>
              <a:buChar char=""/>
              <a:tabLst>
                <a:tab pos="342900" algn="l"/>
              </a:tabLst>
            </a:pPr>
            <a:r>
              <a:rPr lang="en-US" sz="1800" dirty="0">
                <a:solidFill>
                  <a:srgbClr val="313537"/>
                </a:solidFill>
                <a:latin typeface="Raleway "/>
                <a:ea typeface="Times New Roman" panose="02020603050405020304" pitchFamily="18" charset="0"/>
                <a:cs typeface="Times New Roman" panose="02020603050405020304" pitchFamily="18" charset="0"/>
              </a:rPr>
              <a:t>Develop Leadership Skills!</a:t>
            </a:r>
          </a:p>
          <a:p>
            <a:pPr marL="257175" indent="-257175">
              <a:lnSpc>
                <a:spcPct val="107000"/>
              </a:lnSpc>
              <a:spcAft>
                <a:spcPts val="600"/>
              </a:spcAft>
              <a:buSzPts val="1000"/>
              <a:buFont typeface="Symbol" panose="05050102010706020507" pitchFamily="18" charset="2"/>
              <a:buChar char=""/>
              <a:tabLst>
                <a:tab pos="342900" algn="l"/>
              </a:tabLst>
            </a:pPr>
            <a:r>
              <a:rPr lang="en-US" sz="1800" dirty="0">
                <a:solidFill>
                  <a:srgbClr val="313537"/>
                </a:solidFill>
                <a:latin typeface="Raleway "/>
                <a:ea typeface="Times New Roman" panose="02020603050405020304" pitchFamily="18" charset="0"/>
                <a:cs typeface="Times New Roman" panose="02020603050405020304" pitchFamily="18" charset="0"/>
              </a:rPr>
              <a:t>Expand Your Network! </a:t>
            </a:r>
          </a:p>
          <a:p>
            <a:pPr marL="257175" indent="-257175">
              <a:lnSpc>
                <a:spcPct val="107000"/>
              </a:lnSpc>
              <a:spcAft>
                <a:spcPts val="600"/>
              </a:spcAft>
              <a:buSzPts val="1000"/>
              <a:buFont typeface="Symbol" panose="05050102010706020507" pitchFamily="18" charset="2"/>
              <a:buChar char=""/>
              <a:tabLst>
                <a:tab pos="342900" algn="l"/>
              </a:tabLst>
            </a:pPr>
            <a:r>
              <a:rPr lang="en-US" sz="1800" dirty="0">
                <a:solidFill>
                  <a:srgbClr val="313537"/>
                </a:solidFill>
                <a:latin typeface="Raleway "/>
                <a:ea typeface="Times New Roman" panose="02020603050405020304" pitchFamily="18" charset="0"/>
                <a:cs typeface="Times New Roman" panose="02020603050405020304" pitchFamily="18" charset="0"/>
              </a:rPr>
              <a:t>Earn Prize Money! </a:t>
            </a:r>
            <a:endParaRPr lang="en-US" sz="1800" dirty="0">
              <a:latin typeface="Raleway "/>
            </a:endParaRPr>
          </a:p>
          <a:p>
            <a:endParaRPr lang="en-US" sz="1050" dirty="0"/>
          </a:p>
        </p:txBody>
      </p:sp>
      <p:sp>
        <p:nvSpPr>
          <p:cNvPr id="6" name="TextBox 5">
            <a:extLst>
              <a:ext uri="{FF2B5EF4-FFF2-40B4-BE49-F238E27FC236}">
                <a16:creationId xmlns:a16="http://schemas.microsoft.com/office/drawing/2014/main" id="{75225DDA-82DA-45B1-86F0-CEDE23CEE909}"/>
              </a:ext>
            </a:extLst>
          </p:cNvPr>
          <p:cNvSpPr txBox="1"/>
          <p:nvPr/>
        </p:nvSpPr>
        <p:spPr>
          <a:xfrm>
            <a:off x="4572000" y="1173502"/>
            <a:ext cx="4271963" cy="1196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nSpc>
                <a:spcPct val="107000"/>
              </a:lnSpc>
              <a:spcAft>
                <a:spcPts val="600"/>
              </a:spcAft>
            </a:pPr>
            <a:r>
              <a:rPr lang="en-US" sz="2700" dirty="0">
                <a:solidFill>
                  <a:srgbClr val="C00000"/>
                </a:solidFill>
                <a:latin typeface="Raleway Black" panose="020B0A03030101060003" pitchFamily="34" charset="0"/>
              </a:rPr>
              <a:t>WHY COMPLETE THE CAPSTONE AWARD?</a:t>
            </a:r>
          </a:p>
          <a:p>
            <a:endParaRPr lang="en-US" sz="1050" dirty="0"/>
          </a:p>
        </p:txBody>
      </p:sp>
      <p:sp>
        <p:nvSpPr>
          <p:cNvPr id="8" name="TextBox 7">
            <a:extLst>
              <a:ext uri="{FF2B5EF4-FFF2-40B4-BE49-F238E27FC236}">
                <a16:creationId xmlns:a16="http://schemas.microsoft.com/office/drawing/2014/main" id="{D11663E4-CCA4-4F88-AECE-3E3E704B3BDD}"/>
              </a:ext>
            </a:extLst>
          </p:cNvPr>
          <p:cNvSpPr txBox="1"/>
          <p:nvPr/>
        </p:nvSpPr>
        <p:spPr>
          <a:xfrm>
            <a:off x="13907" y="4916527"/>
            <a:ext cx="3244644" cy="207749"/>
          </a:xfrm>
          <a:prstGeom prst="rect">
            <a:avLst/>
          </a:prstGeom>
          <a:noFill/>
        </p:spPr>
        <p:txBody>
          <a:bodyPr wrap="square" rtlCol="0">
            <a:spAutoFit/>
          </a:bodyPr>
          <a:lstStyle/>
          <a:p>
            <a:r>
              <a:rPr lang="en-US" sz="750">
                <a:latin typeface="Raleway" panose="020B0503030101060003" pitchFamily="34" charset="77"/>
              </a:rPr>
              <a:t>© FBLA, 2021 All rights reserved</a:t>
            </a:r>
          </a:p>
        </p:txBody>
      </p:sp>
      <p:sp>
        <p:nvSpPr>
          <p:cNvPr id="9" name="Rectangle 18">
            <a:extLst>
              <a:ext uri="{FF2B5EF4-FFF2-40B4-BE49-F238E27FC236}">
                <a16:creationId xmlns:a16="http://schemas.microsoft.com/office/drawing/2014/main" id="{378FF065-DB77-407E-87B8-AD5FF9DEED14}"/>
              </a:ext>
            </a:extLst>
          </p:cNvPr>
          <p:cNvSpPr/>
          <p:nvPr/>
        </p:nvSpPr>
        <p:spPr>
          <a:xfrm>
            <a:off x="8843962" y="457198"/>
            <a:ext cx="300038" cy="1100141"/>
          </a:xfrm>
          <a:prstGeom prst="rect">
            <a:avLst/>
          </a:prstGeom>
          <a:solidFill>
            <a:schemeClr val="accent4">
              <a:lumOff val="-7843"/>
            </a:schemeClr>
          </a:solidFill>
          <a:ln w="12700">
            <a:miter lim="400000"/>
          </a:ln>
        </p:spPr>
        <p:txBody>
          <a:bodyPr lIns="34289" tIns="34289" rIns="34289" bIns="34289" anchor="ctr"/>
          <a:lstStyle/>
          <a:p>
            <a:pPr algn="ctr">
              <a:defRPr>
                <a:solidFill>
                  <a:srgbClr val="FFFFFF"/>
                </a:solidFill>
                <a:latin typeface="Lato Regular"/>
                <a:ea typeface="Lato Regular"/>
                <a:cs typeface="Lato Regular"/>
                <a:sym typeface="Lato Regular"/>
              </a:defRPr>
            </a:pPr>
            <a:endParaRPr sz="1050"/>
          </a:p>
        </p:txBody>
      </p:sp>
    </p:spTree>
    <p:custDataLst>
      <p:tags r:id="rId1"/>
    </p:custDataLst>
    <p:extLst>
      <p:ext uri="{BB962C8B-B14F-4D97-AF65-F5344CB8AC3E}">
        <p14:creationId xmlns:p14="http://schemas.microsoft.com/office/powerpoint/2010/main" val="142364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1500"/>
                                  </p:stCondLst>
                                  <p:iterate>
                                    <p:tmAbs val="0"/>
                                  </p:iterate>
                                  <p:childTnLst>
                                    <p:set>
                                      <p:cBhvr>
                                        <p:cTn id="6" fill="hold"/>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Work and Project Based Learning</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227" name="Google Shape;22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Work based learning may take place within a CTSO to connect classroom learning to the workplace through application and workplace mentorship </a:t>
            </a:r>
            <a:endParaRPr/>
          </a:p>
          <a:p>
            <a:pPr marL="914400" lvl="1" indent="-317500" algn="l" rtl="0">
              <a:spcBef>
                <a:spcPts val="0"/>
              </a:spcBef>
              <a:spcAft>
                <a:spcPts val="0"/>
              </a:spcAft>
              <a:buSzPts val="1400"/>
              <a:buChar char="◆"/>
            </a:pPr>
            <a:r>
              <a:rPr lang="en"/>
              <a:t>CTSOs offer direct industry connection</a:t>
            </a:r>
            <a:endParaRPr/>
          </a:p>
          <a:p>
            <a:pPr marL="914400" lvl="1" indent="-317500" algn="l" rtl="0">
              <a:spcBef>
                <a:spcPts val="0"/>
              </a:spcBef>
              <a:spcAft>
                <a:spcPts val="0"/>
              </a:spcAft>
              <a:buSzPts val="1400"/>
              <a:buChar char="◆"/>
            </a:pPr>
            <a:r>
              <a:rPr lang="en"/>
              <a:t>Members align their academic knowledge to real workplace tasks</a:t>
            </a:r>
            <a:endParaRPr/>
          </a:p>
          <a:p>
            <a:pPr marL="914400" lvl="1" indent="-317500" algn="l" rtl="0">
              <a:spcBef>
                <a:spcPts val="0"/>
              </a:spcBef>
              <a:spcAft>
                <a:spcPts val="0"/>
              </a:spcAft>
              <a:buSzPts val="1400"/>
              <a:buChar char="◆"/>
            </a:pPr>
            <a:r>
              <a:rPr lang="en"/>
              <a:t>360-degree approach permits students to reflect on their learning process</a:t>
            </a:r>
            <a:endParaRPr/>
          </a:p>
          <a:p>
            <a:pPr marL="914400" lvl="1" indent="-317500" algn="l" rtl="0">
              <a:spcBef>
                <a:spcPts val="0"/>
              </a:spcBef>
              <a:spcAft>
                <a:spcPts val="0"/>
              </a:spcAft>
              <a:buSzPts val="1400"/>
              <a:buChar char="◆"/>
            </a:pPr>
            <a:r>
              <a:rPr lang="en"/>
              <a:t>Strong WBL relationships may qualify for course credit and generate CTSO projects</a:t>
            </a:r>
            <a:endParaRPr/>
          </a:p>
          <a:p>
            <a:pPr marL="457200" lvl="0" indent="-342900" algn="l" rtl="0">
              <a:spcBef>
                <a:spcPts val="0"/>
              </a:spcBef>
              <a:spcAft>
                <a:spcPts val="0"/>
              </a:spcAft>
              <a:buClr>
                <a:schemeClr val="accent5"/>
              </a:buClr>
              <a:buSzPts val="1800"/>
              <a:buChar char="➔"/>
            </a:pPr>
            <a:r>
              <a:rPr lang="en"/>
              <a:t>Project based learning focuses on a problem or challenge over a long period of time through hands-on learning </a:t>
            </a:r>
            <a:endParaRPr/>
          </a:p>
          <a:p>
            <a:pPr marL="914400" lvl="1" indent="-317500" algn="l" rtl="0">
              <a:spcBef>
                <a:spcPts val="0"/>
              </a:spcBef>
              <a:spcAft>
                <a:spcPts val="0"/>
              </a:spcAft>
              <a:buSzPts val="1400"/>
              <a:buChar char="◆"/>
            </a:pPr>
            <a:r>
              <a:rPr lang="en"/>
              <a:t>Members are able to complete multiple activities related to the problem or challenge that runs concurrent to course instruction</a:t>
            </a:r>
            <a:endParaRPr/>
          </a:p>
          <a:p>
            <a:pPr marL="914400" lvl="1" indent="-317500" algn="l" rtl="0">
              <a:spcBef>
                <a:spcPts val="0"/>
              </a:spcBef>
              <a:spcAft>
                <a:spcPts val="0"/>
              </a:spcAft>
              <a:buSzPts val="1400"/>
              <a:buChar char="◆"/>
            </a:pPr>
            <a:r>
              <a:rPr lang="en"/>
              <a:t>Tangible results are produced along the way, show student the applicability of coursework</a:t>
            </a:r>
            <a:endParaRPr/>
          </a:p>
          <a:p>
            <a:pPr marL="914400" lvl="1" indent="-317500" algn="l" rtl="0">
              <a:spcBef>
                <a:spcPts val="0"/>
              </a:spcBef>
              <a:spcAft>
                <a:spcPts val="0"/>
              </a:spcAft>
              <a:buSzPts val="1400"/>
              <a:buChar char="◆"/>
            </a:pPr>
            <a:r>
              <a:rPr lang="en"/>
              <a:t>Members gain critical thinking skills.  </a:t>
            </a:r>
            <a:endParaRPr/>
          </a:p>
          <a:p>
            <a:pPr marL="914400" lvl="1" indent="-317500" algn="l" rtl="0">
              <a:spcBef>
                <a:spcPts val="0"/>
              </a:spcBef>
              <a:spcAft>
                <a:spcPts val="0"/>
              </a:spcAft>
              <a:buSzPts val="1400"/>
              <a:buChar char="◆"/>
            </a:pPr>
            <a:r>
              <a:rPr lang="en"/>
              <a:t>Projects may align to course standards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Icebreaker - Favorite App</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67" name="Google Shape;67;p14"/>
          <p:cNvSpPr txBox="1">
            <a:spLocks noGrp="1"/>
          </p:cNvSpPr>
          <p:nvPr>
            <p:ph type="body" idx="1"/>
          </p:nvPr>
        </p:nvSpPr>
        <p:spPr>
          <a:xfrm>
            <a:off x="311700" y="1152475"/>
            <a:ext cx="4269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Get up and find a partner who you don’t know</a:t>
            </a:r>
            <a:endParaRPr/>
          </a:p>
          <a:p>
            <a:pPr marL="457200" lvl="0" indent="-342900" algn="l" rtl="0">
              <a:spcBef>
                <a:spcPts val="0"/>
              </a:spcBef>
              <a:spcAft>
                <a:spcPts val="0"/>
              </a:spcAft>
              <a:buClr>
                <a:schemeClr val="accent5"/>
              </a:buClr>
              <a:buSzPts val="1800"/>
              <a:buChar char="➔"/>
            </a:pPr>
            <a:r>
              <a:rPr lang="en"/>
              <a:t>Share with them the favorite unique app you have on your phone</a:t>
            </a:r>
            <a:endParaRPr/>
          </a:p>
          <a:p>
            <a:pPr marL="914400" lvl="1" indent="-317500" algn="l" rtl="0">
              <a:spcBef>
                <a:spcPts val="0"/>
              </a:spcBef>
              <a:spcAft>
                <a:spcPts val="0"/>
              </a:spcAft>
              <a:buSzPts val="1400"/>
              <a:buChar char="◆"/>
            </a:pPr>
            <a:r>
              <a:rPr lang="en"/>
              <a:t>Do not share basics like weather, news, etc</a:t>
            </a:r>
            <a:endParaRPr/>
          </a:p>
          <a:p>
            <a:pPr marL="457200" lvl="0" indent="-342900" algn="l" rtl="0">
              <a:spcBef>
                <a:spcPts val="0"/>
              </a:spcBef>
              <a:spcAft>
                <a:spcPts val="0"/>
              </a:spcAft>
              <a:buClr>
                <a:schemeClr val="accent5"/>
              </a:buClr>
              <a:buSzPts val="1800"/>
              <a:buChar char="➔"/>
            </a:pPr>
            <a:r>
              <a:rPr lang="en"/>
              <a:t>Ask questions about the app, why it is important, and how it improves or brings joy</a:t>
            </a:r>
            <a:endParaRPr/>
          </a:p>
        </p:txBody>
      </p:sp>
      <p:pic>
        <p:nvPicPr>
          <p:cNvPr id="68" name="Google Shape;68;p14"/>
          <p:cNvPicPr preferRelativeResize="0"/>
          <p:nvPr/>
        </p:nvPicPr>
        <p:blipFill>
          <a:blip r:embed="rId3">
            <a:alphaModFix/>
          </a:blip>
          <a:stretch>
            <a:fillRect/>
          </a:stretch>
        </p:blipFill>
        <p:spPr>
          <a:xfrm>
            <a:off x="5118250" y="881475"/>
            <a:ext cx="3189910" cy="41022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dirty="0">
                <a:solidFill>
                  <a:schemeClr val="dk1"/>
                </a:solidFill>
                <a:latin typeface="Roboto"/>
                <a:ea typeface="Roboto"/>
                <a:cs typeface="Roboto"/>
                <a:sym typeface="Roboto"/>
              </a:rPr>
              <a:t>Work and Project Based Learning Example</a:t>
            </a:r>
            <a:endParaRPr sz="2400" dirty="0">
              <a:solidFill>
                <a:schemeClr val="dk1"/>
              </a:solidFill>
              <a:latin typeface="Roboto"/>
              <a:ea typeface="Roboto"/>
              <a:cs typeface="Roboto"/>
              <a:sym typeface="Roboto"/>
            </a:endParaRPr>
          </a:p>
          <a:p>
            <a:pPr marL="0" lvl="0" indent="0" algn="r" rtl="0">
              <a:spcBef>
                <a:spcPts val="0"/>
              </a:spcBef>
              <a:spcAft>
                <a:spcPts val="0"/>
              </a:spcAft>
              <a:buNone/>
            </a:pPr>
            <a:endParaRPr sz="2400" dirty="0">
              <a:solidFill>
                <a:schemeClr val="dk1"/>
              </a:solidFill>
              <a:latin typeface="Roboto"/>
              <a:ea typeface="Roboto"/>
              <a:cs typeface="Roboto"/>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236" name="Google Shape;23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dirty="0"/>
              <a:t>Knowledge Matters or D4D</a:t>
            </a:r>
          </a:p>
          <a:p>
            <a:pPr marL="457200" lvl="0" indent="-342900" algn="l" rtl="0">
              <a:spcBef>
                <a:spcPts val="0"/>
              </a:spcBef>
              <a:spcAft>
                <a:spcPts val="0"/>
              </a:spcAft>
              <a:buClr>
                <a:schemeClr val="accent5"/>
              </a:buClr>
              <a:buSzPts val="1800"/>
              <a:buChar char="➔"/>
            </a:pPr>
            <a:endParaRPr lang="en" dirty="0"/>
          </a:p>
          <a:p>
            <a:pPr marL="457200" lvl="0" indent="-342900" algn="l" rtl="0">
              <a:spcBef>
                <a:spcPts val="0"/>
              </a:spcBef>
              <a:spcAft>
                <a:spcPts val="0"/>
              </a:spcAft>
              <a:buClr>
                <a:schemeClr val="accent5"/>
              </a:buClr>
              <a:buSzPts val="1800"/>
              <a:buChar char="➔"/>
            </a:pPr>
            <a:endParaRPr dirty="0"/>
          </a:p>
        </p:txBody>
      </p:sp>
      <p:pic>
        <p:nvPicPr>
          <p:cNvPr id="7" name="Picture 2" descr="Virtual Business Management Challenge (Fall 2021)">
            <a:extLst>
              <a:ext uri="{FF2B5EF4-FFF2-40B4-BE49-F238E27FC236}">
                <a16:creationId xmlns:a16="http://schemas.microsoft.com/office/drawing/2014/main" id="{1BC01FC2-A92D-4356-9F15-03CA14B6C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455" y="1728514"/>
            <a:ext cx="385684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drawing&#10;&#10;Description automatically generated">
            <a:extLst>
              <a:ext uri="{FF2B5EF4-FFF2-40B4-BE49-F238E27FC236}">
                <a16:creationId xmlns:a16="http://schemas.microsoft.com/office/drawing/2014/main" id="{D6418471-F150-4098-A84D-C13AEC23E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587" y="3578413"/>
            <a:ext cx="6066670" cy="12133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Conferences and Events</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245" name="Google Shape;24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Conferences and events are extensions of the classroom</a:t>
            </a:r>
            <a:endParaRPr/>
          </a:p>
          <a:p>
            <a:pPr marL="914400" lvl="1" indent="-317500" algn="l" rtl="0">
              <a:spcBef>
                <a:spcPts val="0"/>
              </a:spcBef>
              <a:spcAft>
                <a:spcPts val="0"/>
              </a:spcAft>
              <a:buSzPts val="1400"/>
              <a:buChar char="◆"/>
            </a:pPr>
            <a:r>
              <a:rPr lang="en"/>
              <a:t>Enrich the CTE experience for CTSO students</a:t>
            </a:r>
            <a:endParaRPr/>
          </a:p>
          <a:p>
            <a:pPr marL="914400" lvl="1" indent="-317500" algn="l" rtl="0">
              <a:spcBef>
                <a:spcPts val="0"/>
              </a:spcBef>
              <a:spcAft>
                <a:spcPts val="0"/>
              </a:spcAft>
              <a:buSzPts val="1400"/>
              <a:buChar char="◆"/>
            </a:pPr>
            <a:r>
              <a:rPr lang="en"/>
              <a:t>Provide connection to business and industry professionals</a:t>
            </a:r>
            <a:endParaRPr/>
          </a:p>
          <a:p>
            <a:pPr marL="914400" lvl="1" indent="-317500" algn="l" rtl="0">
              <a:spcBef>
                <a:spcPts val="0"/>
              </a:spcBef>
              <a:spcAft>
                <a:spcPts val="0"/>
              </a:spcAft>
              <a:buSzPts val="1400"/>
              <a:buChar char="◆"/>
            </a:pPr>
            <a:r>
              <a:rPr lang="en"/>
              <a:t>Share what industry demands are of students seeking employment/post-secondary education </a:t>
            </a:r>
            <a:endParaRPr/>
          </a:p>
          <a:p>
            <a:pPr marL="914400" lvl="1" indent="-317500" algn="l" rtl="0">
              <a:spcBef>
                <a:spcPts val="0"/>
              </a:spcBef>
              <a:spcAft>
                <a:spcPts val="0"/>
              </a:spcAft>
              <a:buSzPts val="1400"/>
              <a:buChar char="◆"/>
            </a:pPr>
            <a:r>
              <a:rPr lang="en"/>
              <a:t>Showcase the latest innovations in their field, including technology</a:t>
            </a:r>
            <a:endParaRPr/>
          </a:p>
          <a:p>
            <a:pPr marL="914400" lvl="1" indent="-317500" algn="l" rtl="0">
              <a:spcBef>
                <a:spcPts val="0"/>
              </a:spcBef>
              <a:spcAft>
                <a:spcPts val="0"/>
              </a:spcAft>
              <a:buSzPts val="1400"/>
              <a:buChar char="◆"/>
            </a:pPr>
            <a:r>
              <a:rPr lang="en"/>
              <a:t>Partake in leadership and skill development exercises to gain skills necessary for future career success</a:t>
            </a:r>
            <a:endParaRPr/>
          </a:p>
          <a:p>
            <a:pPr marL="457200" lvl="0" indent="-342900" algn="l" rtl="0">
              <a:spcBef>
                <a:spcPts val="0"/>
              </a:spcBef>
              <a:spcAft>
                <a:spcPts val="0"/>
              </a:spcAft>
              <a:buClr>
                <a:schemeClr val="accent5"/>
              </a:buClr>
              <a:buSzPts val="1800"/>
              <a:buChar char="➔"/>
            </a:pPr>
            <a:r>
              <a:rPr lang="en"/>
              <a:t>Student members are able to engage with their peers</a:t>
            </a:r>
            <a:endParaRPr/>
          </a:p>
          <a:p>
            <a:pPr marL="914400" lvl="1" indent="-317500" algn="l" rtl="0">
              <a:spcBef>
                <a:spcPts val="0"/>
              </a:spcBef>
              <a:spcAft>
                <a:spcPts val="0"/>
              </a:spcAft>
              <a:buSzPts val="1400"/>
              <a:buChar char="◆"/>
            </a:pPr>
            <a:r>
              <a:rPr lang="en"/>
              <a:t>Create a professional networking that includes new and diverse backgrounds</a:t>
            </a:r>
            <a:endParaRPr/>
          </a:p>
          <a:p>
            <a:pPr marL="914400" lvl="1" indent="-317500" algn="l" rtl="0">
              <a:spcBef>
                <a:spcPts val="0"/>
              </a:spcBef>
              <a:spcAft>
                <a:spcPts val="0"/>
              </a:spcAft>
              <a:buSzPts val="1400"/>
              <a:buChar char="◆"/>
            </a:pPr>
            <a:r>
              <a:rPr lang="en"/>
              <a:t>Participate in lively discussions, hear new ideas and perspectives, and refine their own understanding of important topics and concepts</a:t>
            </a:r>
            <a:endParaRPr/>
          </a:p>
          <a:p>
            <a:pPr marL="457200" lvl="0" indent="-342900" algn="l" rtl="0">
              <a:spcBef>
                <a:spcPts val="0"/>
              </a:spcBef>
              <a:spcAft>
                <a:spcPts val="0"/>
              </a:spcAft>
              <a:buClr>
                <a:schemeClr val="accent5"/>
              </a:buClr>
              <a:buSzPts val="1800"/>
              <a:buChar char="➔"/>
            </a:pPr>
            <a:r>
              <a:rPr lang="en"/>
              <a:t>Through travel to new destinations, students gain a deeper understanding of how they and their community fit into the greater global society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dirty="0">
                <a:solidFill>
                  <a:schemeClr val="dk1"/>
                </a:solidFill>
                <a:latin typeface="Roboto"/>
                <a:ea typeface="Roboto"/>
                <a:cs typeface="Roboto"/>
                <a:sym typeface="Roboto"/>
              </a:rPr>
              <a:t>Conferences and Events Example</a:t>
            </a:r>
            <a:endParaRPr sz="2400" dirty="0">
              <a:solidFill>
                <a:schemeClr val="dk1"/>
              </a:solidFill>
              <a:latin typeface="Roboto"/>
              <a:ea typeface="Roboto"/>
              <a:cs typeface="Roboto"/>
              <a:sym typeface="Roboto"/>
            </a:endParaRPr>
          </a:p>
          <a:p>
            <a:pPr marL="0" lvl="0" indent="0" algn="r" rtl="0">
              <a:spcBef>
                <a:spcPts val="0"/>
              </a:spcBef>
              <a:spcAft>
                <a:spcPts val="0"/>
              </a:spcAft>
              <a:buNone/>
            </a:pPr>
            <a:endParaRPr sz="2400" dirty="0">
              <a:solidFill>
                <a:schemeClr val="dk1"/>
              </a:solidFill>
              <a:latin typeface="Roboto"/>
              <a:ea typeface="Roboto"/>
              <a:cs typeface="Roboto"/>
              <a:sym typeface="Roboto"/>
            </a:endParaRPr>
          </a:p>
          <a:p>
            <a:pPr marL="0" lvl="0" indent="0" algn="r" rtl="0">
              <a:spcBef>
                <a:spcPts val="0"/>
              </a:spcBef>
              <a:spcAft>
                <a:spcPts val="0"/>
              </a:spcAft>
              <a:buNone/>
            </a:pPr>
            <a:endParaRPr sz="2400" dirty="0">
              <a:latin typeface="Roboto"/>
              <a:ea typeface="Roboto"/>
              <a:cs typeface="Roboto"/>
              <a:sym typeface="Roboto"/>
            </a:endParaRPr>
          </a:p>
        </p:txBody>
      </p:sp>
      <p:pic>
        <p:nvPicPr>
          <p:cNvPr id="1026" name="Picture 2" descr="May be an image of 8 people and people standing">
            <a:extLst>
              <a:ext uri="{FF2B5EF4-FFF2-40B4-BE49-F238E27FC236}">
                <a16:creationId xmlns:a16="http://schemas.microsoft.com/office/drawing/2014/main" id="{C738C939-4E04-4DB2-AF0F-8B577CB5E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7" y="758241"/>
            <a:ext cx="2713416" cy="1903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D8D0E35D-5817-4481-9191-0E796EDE5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665" y="700980"/>
            <a:ext cx="2809455" cy="2018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5 people, people standing and indoor">
            <a:extLst>
              <a:ext uri="{FF2B5EF4-FFF2-40B4-BE49-F238E27FC236}">
                <a16:creationId xmlns:a16="http://schemas.microsoft.com/office/drawing/2014/main" id="{9DFEDABE-EBF6-4C6F-BF94-7F321B5D61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89" y="2911749"/>
            <a:ext cx="2631478" cy="2061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y be a cartoon of one or more people and text that says 'NATIONAL FALL LEADERSHIP CONFERENCE TARNNI MILWAUKEE, WI'">
            <a:extLst>
              <a:ext uri="{FF2B5EF4-FFF2-40B4-BE49-F238E27FC236}">
                <a16:creationId xmlns:a16="http://schemas.microsoft.com/office/drawing/2014/main" id="{29587DB2-F3E2-44BB-AB38-07C7888093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961" y="1151061"/>
            <a:ext cx="2994044" cy="34067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y be an image of 6 people, people standing and indoor">
            <a:extLst>
              <a:ext uri="{FF2B5EF4-FFF2-40B4-BE49-F238E27FC236}">
                <a16:creationId xmlns:a16="http://schemas.microsoft.com/office/drawing/2014/main" id="{58B4D1C6-1083-4A2B-AB98-9EF9AB0DD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7665" y="3044966"/>
            <a:ext cx="2838521" cy="179528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E7BC4611-C20A-4C40-B317-62AEC3B5B7E9}"/>
              </a:ext>
            </a:extLst>
          </p:cNvPr>
          <p:cNvCxnSpPr>
            <a:cxnSpLocks/>
          </p:cNvCxnSpPr>
          <p:nvPr/>
        </p:nvCxnSpPr>
        <p:spPr>
          <a:xfrm flipH="1" flipV="1">
            <a:off x="2783113" y="804516"/>
            <a:ext cx="867989" cy="346545"/>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94CB24A8-0A9F-49C3-B95C-3DAA2012E565}"/>
              </a:ext>
            </a:extLst>
          </p:cNvPr>
          <p:cNvCxnSpPr>
            <a:cxnSpLocks/>
          </p:cNvCxnSpPr>
          <p:nvPr/>
        </p:nvCxnSpPr>
        <p:spPr>
          <a:xfrm flipV="1">
            <a:off x="5053263" y="874907"/>
            <a:ext cx="1037731" cy="276154"/>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B5F9C823-8DEC-4EF1-8D5F-1A425018C231}"/>
              </a:ext>
            </a:extLst>
          </p:cNvPr>
          <p:cNvCxnSpPr>
            <a:cxnSpLocks/>
          </p:cNvCxnSpPr>
          <p:nvPr/>
        </p:nvCxnSpPr>
        <p:spPr>
          <a:xfrm>
            <a:off x="4837063" y="4491944"/>
            <a:ext cx="1203272" cy="292446"/>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a:extLst>
              <a:ext uri="{FF2B5EF4-FFF2-40B4-BE49-F238E27FC236}">
                <a16:creationId xmlns:a16="http://schemas.microsoft.com/office/drawing/2014/main" id="{8CC23ED9-6ACD-48DB-9998-22DAAE3DD5CF}"/>
              </a:ext>
            </a:extLst>
          </p:cNvPr>
          <p:cNvCxnSpPr>
            <a:cxnSpLocks/>
          </p:cNvCxnSpPr>
          <p:nvPr/>
        </p:nvCxnSpPr>
        <p:spPr>
          <a:xfrm flipH="1">
            <a:off x="2803673" y="4544185"/>
            <a:ext cx="1026640" cy="253787"/>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D682A227-5062-4E4F-92D3-3D1C33888942}"/>
              </a:ext>
            </a:extLst>
          </p:cNvPr>
          <p:cNvSpPr txBox="1"/>
          <p:nvPr/>
        </p:nvSpPr>
        <p:spPr>
          <a:xfrm>
            <a:off x="3664549" y="656248"/>
            <a:ext cx="1645033" cy="523220"/>
          </a:xfrm>
          <a:prstGeom prst="rect">
            <a:avLst/>
          </a:prstGeom>
          <a:noFill/>
        </p:spPr>
        <p:txBody>
          <a:bodyPr wrap="square" rtlCol="0">
            <a:spAutoFit/>
          </a:bodyPr>
          <a:lstStyle/>
          <a:p>
            <a:r>
              <a:rPr lang="en-US" b="1" dirty="0"/>
              <a:t>Networking and Professionalism</a:t>
            </a:r>
          </a:p>
        </p:txBody>
      </p:sp>
      <p:sp>
        <p:nvSpPr>
          <p:cNvPr id="12" name="TextBox 11">
            <a:extLst>
              <a:ext uri="{FF2B5EF4-FFF2-40B4-BE49-F238E27FC236}">
                <a16:creationId xmlns:a16="http://schemas.microsoft.com/office/drawing/2014/main" id="{B3BF47DB-2A09-4755-A518-97A5EE4C7D8C}"/>
              </a:ext>
            </a:extLst>
          </p:cNvPr>
          <p:cNvSpPr txBox="1"/>
          <p:nvPr/>
        </p:nvSpPr>
        <p:spPr>
          <a:xfrm>
            <a:off x="3528261" y="4620280"/>
            <a:ext cx="2071368" cy="523220"/>
          </a:xfrm>
          <a:prstGeom prst="rect">
            <a:avLst/>
          </a:prstGeom>
          <a:noFill/>
        </p:spPr>
        <p:txBody>
          <a:bodyPr wrap="square" rtlCol="0">
            <a:spAutoFit/>
          </a:bodyPr>
          <a:lstStyle/>
          <a:p>
            <a:r>
              <a:rPr lang="en-US" b="1" dirty="0"/>
              <a:t>Business Pitches and Keynote Speakers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txBox="1"/>
          <p:nvPr/>
        </p:nvSpPr>
        <p:spPr>
          <a:xfrm>
            <a:off x="492475" y="994100"/>
            <a:ext cx="8106600" cy="3446400"/>
          </a:xfrm>
          <a:prstGeom prst="rect">
            <a:avLst/>
          </a:prstGeom>
          <a:noFill/>
          <a:ln>
            <a:noFill/>
          </a:ln>
        </p:spPr>
        <p:txBody>
          <a:bodyPr spcFirstLastPara="1" wrap="square" lIns="91425" tIns="91425" rIns="91425" bIns="91425" anchor="t" anchorCtr="0">
            <a:noAutofit/>
          </a:bodyPr>
          <a:lstStyle/>
          <a:p>
            <a:pPr marL="914400" lvl="0" indent="0" algn="l" rtl="0">
              <a:spcBef>
                <a:spcPts val="0"/>
              </a:spcBef>
              <a:spcAft>
                <a:spcPts val="0"/>
              </a:spcAft>
              <a:buNone/>
            </a:pPr>
            <a:endParaRPr/>
          </a:p>
          <a:p>
            <a:pPr marL="0" lvl="0" indent="0" algn="ctr" rtl="0">
              <a:spcBef>
                <a:spcPts val="0"/>
              </a:spcBef>
              <a:spcAft>
                <a:spcPts val="0"/>
              </a:spcAft>
              <a:buNone/>
            </a:pPr>
            <a:r>
              <a:rPr lang="en" sz="3000"/>
              <a:t>Questions?</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Session Objectives</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grpSp>
        <p:nvGrpSpPr>
          <p:cNvPr id="77" name="Google Shape;77;p15"/>
          <p:cNvGrpSpPr/>
          <p:nvPr/>
        </p:nvGrpSpPr>
        <p:grpSpPr>
          <a:xfrm>
            <a:off x="308838" y="1547775"/>
            <a:ext cx="3558375" cy="924600"/>
            <a:chOff x="308838" y="1242975"/>
            <a:chExt cx="3558375" cy="924600"/>
          </a:xfrm>
        </p:grpSpPr>
        <p:cxnSp>
          <p:nvCxnSpPr>
            <p:cNvPr id="78" name="Google Shape;78;p15"/>
            <p:cNvCxnSpPr/>
            <p:nvPr/>
          </p:nvCxnSpPr>
          <p:spPr>
            <a:xfrm rot="10800000">
              <a:off x="2642013" y="1654113"/>
              <a:ext cx="1225200" cy="0"/>
            </a:xfrm>
            <a:prstGeom prst="straightConnector1">
              <a:avLst/>
            </a:prstGeom>
            <a:noFill/>
            <a:ln w="9525" cap="flat" cmpd="sng">
              <a:solidFill>
                <a:srgbClr val="249C90"/>
              </a:solidFill>
              <a:prstDash val="solid"/>
              <a:round/>
              <a:headEnd type="none" w="sm" len="sm"/>
              <a:tailEnd type="oval" w="med" len="med"/>
            </a:ln>
          </p:spPr>
        </p:cxnSp>
        <p:sp>
          <p:nvSpPr>
            <p:cNvPr id="79" name="Google Shape;79;p15"/>
            <p:cNvSpPr txBox="1"/>
            <p:nvPr/>
          </p:nvSpPr>
          <p:spPr>
            <a:xfrm>
              <a:off x="308838" y="124297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latin typeface="Roboto"/>
                  <a:ea typeface="Roboto"/>
                  <a:cs typeface="Roboto"/>
                  <a:sym typeface="Roboto"/>
                </a:rPr>
                <a:t>Objective 1</a:t>
              </a:r>
              <a:endParaRPr sz="1200" b="1">
                <a:latin typeface="Roboto"/>
                <a:ea typeface="Roboto"/>
                <a:cs typeface="Roboto"/>
                <a:sym typeface="Roboto"/>
              </a:endParaRPr>
            </a:p>
            <a:p>
              <a:pPr marL="0" lvl="0" indent="0" algn="r" rtl="0">
                <a:spcBef>
                  <a:spcPts val="0"/>
                </a:spcBef>
                <a:spcAft>
                  <a:spcPts val="0"/>
                </a:spcAft>
                <a:buNone/>
              </a:pPr>
              <a:endParaRPr sz="800" b="1">
                <a:latin typeface="Roboto"/>
                <a:ea typeface="Roboto"/>
                <a:cs typeface="Roboto"/>
                <a:sym typeface="Roboto"/>
              </a:endParaRPr>
            </a:p>
            <a:p>
              <a:pPr marL="0" lvl="0" indent="0" algn="r" rtl="0">
                <a:spcBef>
                  <a:spcPts val="0"/>
                </a:spcBef>
                <a:spcAft>
                  <a:spcPts val="1600"/>
                </a:spcAft>
                <a:buNone/>
              </a:pPr>
              <a:r>
                <a:rPr lang="en" sz="1100">
                  <a:solidFill>
                    <a:srgbClr val="212529"/>
                  </a:solidFill>
                  <a:highlight>
                    <a:srgbClr val="FFFFFF"/>
                  </a:highlight>
                </a:rPr>
                <a:t>Participants will learn that CTSOs provide engaging programs that improve student achievement, reduce drop out rates, and help students discover career options.</a:t>
              </a:r>
              <a:endParaRPr sz="800" b="1">
                <a:latin typeface="Roboto"/>
                <a:ea typeface="Roboto"/>
                <a:cs typeface="Roboto"/>
                <a:sym typeface="Roboto"/>
              </a:endParaRPr>
            </a:p>
          </p:txBody>
        </p:sp>
      </p:grpSp>
      <p:grpSp>
        <p:nvGrpSpPr>
          <p:cNvPr id="80" name="Google Shape;80;p15"/>
          <p:cNvGrpSpPr/>
          <p:nvPr/>
        </p:nvGrpSpPr>
        <p:grpSpPr>
          <a:xfrm>
            <a:off x="308838" y="3024925"/>
            <a:ext cx="3263100" cy="924600"/>
            <a:chOff x="308838" y="2720125"/>
            <a:chExt cx="3263100" cy="924600"/>
          </a:xfrm>
        </p:grpSpPr>
        <p:cxnSp>
          <p:nvCxnSpPr>
            <p:cNvPr id="81" name="Google Shape;81;p15"/>
            <p:cNvCxnSpPr/>
            <p:nvPr/>
          </p:nvCxnSpPr>
          <p:spPr>
            <a:xfrm rot="10800000">
              <a:off x="2641938" y="3108425"/>
              <a:ext cx="930000" cy="0"/>
            </a:xfrm>
            <a:prstGeom prst="straightConnector1">
              <a:avLst/>
            </a:prstGeom>
            <a:noFill/>
            <a:ln w="9525" cap="flat" cmpd="sng">
              <a:solidFill>
                <a:srgbClr val="1F887E"/>
              </a:solidFill>
              <a:prstDash val="solid"/>
              <a:round/>
              <a:headEnd type="none" w="sm" len="sm"/>
              <a:tailEnd type="oval" w="med" len="med"/>
            </a:ln>
          </p:spPr>
        </p:cxnSp>
        <p:sp>
          <p:nvSpPr>
            <p:cNvPr id="82" name="Google Shape;82;p15"/>
            <p:cNvSpPr txBox="1"/>
            <p:nvPr/>
          </p:nvSpPr>
          <p:spPr>
            <a:xfrm>
              <a:off x="308838" y="272012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latin typeface="Roboto"/>
                  <a:ea typeface="Roboto"/>
                  <a:cs typeface="Roboto"/>
                  <a:sym typeface="Roboto"/>
                </a:rPr>
                <a:t>Objective 2</a:t>
              </a:r>
              <a:endParaRPr sz="1200" b="1">
                <a:latin typeface="Roboto"/>
                <a:ea typeface="Roboto"/>
                <a:cs typeface="Roboto"/>
                <a:sym typeface="Roboto"/>
              </a:endParaRPr>
            </a:p>
            <a:p>
              <a:pPr marL="0" lvl="0" indent="0" algn="r" rtl="0">
                <a:spcBef>
                  <a:spcPts val="0"/>
                </a:spcBef>
                <a:spcAft>
                  <a:spcPts val="0"/>
                </a:spcAft>
                <a:buNone/>
              </a:pPr>
              <a:endParaRPr sz="800" b="1">
                <a:latin typeface="Roboto"/>
                <a:ea typeface="Roboto"/>
                <a:cs typeface="Roboto"/>
                <a:sym typeface="Roboto"/>
              </a:endParaRPr>
            </a:p>
            <a:p>
              <a:pPr marL="0" lvl="0" indent="0" algn="r" rtl="0">
                <a:spcBef>
                  <a:spcPts val="0"/>
                </a:spcBef>
                <a:spcAft>
                  <a:spcPts val="1600"/>
                </a:spcAft>
                <a:buNone/>
              </a:pPr>
              <a:r>
                <a:rPr lang="en" sz="1100">
                  <a:solidFill>
                    <a:srgbClr val="212529"/>
                  </a:solidFill>
                  <a:highlight>
                    <a:srgbClr val="FFFFFF"/>
                  </a:highlight>
                </a:rPr>
                <a:t>CTSOs engage the community and local businesses to help students understand global competition and chart effective pathways for their personal success.</a:t>
              </a:r>
              <a:endParaRPr sz="800" b="1">
                <a:latin typeface="Roboto"/>
                <a:ea typeface="Roboto"/>
                <a:cs typeface="Roboto"/>
                <a:sym typeface="Roboto"/>
              </a:endParaRPr>
            </a:p>
          </p:txBody>
        </p:sp>
      </p:grpSp>
      <p:grpSp>
        <p:nvGrpSpPr>
          <p:cNvPr id="83" name="Google Shape;83;p15"/>
          <p:cNvGrpSpPr/>
          <p:nvPr/>
        </p:nvGrpSpPr>
        <p:grpSpPr>
          <a:xfrm>
            <a:off x="4657738" y="3770500"/>
            <a:ext cx="4162750" cy="924600"/>
            <a:chOff x="4657738" y="3465700"/>
            <a:chExt cx="4162750" cy="924600"/>
          </a:xfrm>
        </p:grpSpPr>
        <p:cxnSp>
          <p:nvCxnSpPr>
            <p:cNvPr id="84" name="Google Shape;84;p15"/>
            <p:cNvCxnSpPr/>
            <p:nvPr/>
          </p:nvCxnSpPr>
          <p:spPr>
            <a:xfrm>
              <a:off x="4657738" y="3854000"/>
              <a:ext cx="1838700" cy="0"/>
            </a:xfrm>
            <a:prstGeom prst="straightConnector1">
              <a:avLst/>
            </a:prstGeom>
            <a:noFill/>
            <a:ln w="9525" cap="flat" cmpd="sng">
              <a:solidFill>
                <a:srgbClr val="1D7E74"/>
              </a:solidFill>
              <a:prstDash val="solid"/>
              <a:round/>
              <a:headEnd type="none" w="sm" len="sm"/>
              <a:tailEnd type="oval" w="med" len="med"/>
            </a:ln>
          </p:spPr>
        </p:cxnSp>
        <p:sp>
          <p:nvSpPr>
            <p:cNvPr id="85" name="Google Shape;85;p15"/>
            <p:cNvSpPr txBox="1"/>
            <p:nvPr/>
          </p:nvSpPr>
          <p:spPr>
            <a:xfrm>
              <a:off x="6696488" y="346570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Objective 3</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1100">
                  <a:solidFill>
                    <a:srgbClr val="212529"/>
                  </a:solidFill>
                  <a:highlight>
                    <a:srgbClr val="FFFFFF"/>
                  </a:highlight>
                </a:rPr>
                <a:t>CTSO programs provide industry-based competitive and community service</a:t>
              </a:r>
              <a:endParaRPr sz="800" b="1">
                <a:latin typeface="Roboto"/>
                <a:ea typeface="Roboto"/>
                <a:cs typeface="Roboto"/>
                <a:sym typeface="Roboto"/>
              </a:endParaRPr>
            </a:p>
          </p:txBody>
        </p:sp>
      </p:grpSp>
      <p:grpSp>
        <p:nvGrpSpPr>
          <p:cNvPr id="86" name="Google Shape;86;p15"/>
          <p:cNvGrpSpPr/>
          <p:nvPr/>
        </p:nvGrpSpPr>
        <p:grpSpPr>
          <a:xfrm>
            <a:off x="5209838" y="1547775"/>
            <a:ext cx="3610650" cy="924600"/>
            <a:chOff x="5209838" y="1242975"/>
            <a:chExt cx="3610650" cy="924600"/>
          </a:xfrm>
        </p:grpSpPr>
        <p:sp>
          <p:nvSpPr>
            <p:cNvPr id="87" name="Google Shape;87;p15"/>
            <p:cNvSpPr txBox="1"/>
            <p:nvPr/>
          </p:nvSpPr>
          <p:spPr>
            <a:xfrm>
              <a:off x="6696488" y="1242975"/>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Objective 5</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1100">
                  <a:solidFill>
                    <a:srgbClr val="212529"/>
                  </a:solidFill>
                  <a:highlight>
                    <a:srgbClr val="FFFFFF"/>
                  </a:highlight>
                </a:rPr>
                <a:t>CTSOs provide students with the opportunity to develop skills focused on creativity, problem solving, teamwork, and goal setting.</a:t>
              </a:r>
              <a:endParaRPr sz="800">
                <a:latin typeface="Roboto"/>
                <a:ea typeface="Roboto"/>
                <a:cs typeface="Roboto"/>
                <a:sym typeface="Roboto"/>
              </a:endParaRPr>
            </a:p>
          </p:txBody>
        </p:sp>
        <p:cxnSp>
          <p:nvCxnSpPr>
            <p:cNvPr id="88" name="Google Shape;88;p15"/>
            <p:cNvCxnSpPr/>
            <p:nvPr/>
          </p:nvCxnSpPr>
          <p:spPr>
            <a:xfrm>
              <a:off x="5209838" y="1654113"/>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89" name="Google Shape;89;p15"/>
          <p:cNvGrpSpPr/>
          <p:nvPr/>
        </p:nvGrpSpPr>
        <p:grpSpPr>
          <a:xfrm>
            <a:off x="5610288" y="2714350"/>
            <a:ext cx="3210200" cy="924600"/>
            <a:chOff x="5610288" y="2409550"/>
            <a:chExt cx="3210200" cy="924600"/>
          </a:xfrm>
        </p:grpSpPr>
        <p:cxnSp>
          <p:nvCxnSpPr>
            <p:cNvPr id="90" name="Google Shape;90;p15"/>
            <p:cNvCxnSpPr/>
            <p:nvPr/>
          </p:nvCxnSpPr>
          <p:spPr>
            <a:xfrm>
              <a:off x="5610288" y="2775650"/>
              <a:ext cx="886200" cy="0"/>
            </a:xfrm>
            <a:prstGeom prst="straightConnector1">
              <a:avLst/>
            </a:prstGeom>
            <a:noFill/>
            <a:ln w="9525" cap="flat" cmpd="sng">
              <a:solidFill>
                <a:srgbClr val="1B786E"/>
              </a:solidFill>
              <a:prstDash val="solid"/>
              <a:round/>
              <a:headEnd type="none" w="sm" len="sm"/>
              <a:tailEnd type="oval" w="med" len="med"/>
            </a:ln>
          </p:spPr>
        </p:cxnSp>
        <p:sp>
          <p:nvSpPr>
            <p:cNvPr id="91" name="Google Shape;91;p15"/>
            <p:cNvSpPr txBox="1"/>
            <p:nvPr/>
          </p:nvSpPr>
          <p:spPr>
            <a:xfrm>
              <a:off x="6696488" y="240955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Objective 4</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1100">
                  <a:solidFill>
                    <a:srgbClr val="212529"/>
                  </a:solidFill>
                  <a:highlight>
                    <a:srgbClr val="FFFFFF"/>
                  </a:highlight>
                </a:rPr>
                <a:t>CTSOs bring relevance to the classroom and prepare students to be college and career ready.</a:t>
              </a:r>
              <a:endParaRPr sz="800" b="1">
                <a:latin typeface="Roboto"/>
                <a:ea typeface="Roboto"/>
                <a:cs typeface="Roboto"/>
                <a:sym typeface="Roboto"/>
              </a:endParaRPr>
            </a:p>
          </p:txBody>
        </p:sp>
      </p:grpSp>
      <p:grpSp>
        <p:nvGrpSpPr>
          <p:cNvPr id="92" name="Google Shape;92;p15"/>
          <p:cNvGrpSpPr/>
          <p:nvPr/>
        </p:nvGrpSpPr>
        <p:grpSpPr>
          <a:xfrm>
            <a:off x="2601236" y="959751"/>
            <a:ext cx="3922200" cy="3915924"/>
            <a:chOff x="2610905" y="610653"/>
            <a:chExt cx="3922200" cy="3922200"/>
          </a:xfrm>
        </p:grpSpPr>
        <p:sp>
          <p:nvSpPr>
            <p:cNvPr id="93" name="Google Shape;93;p15"/>
            <p:cNvSpPr/>
            <p:nvPr/>
          </p:nvSpPr>
          <p:spPr>
            <a:xfrm rot="-4980021">
              <a:off x="3204123" y="1186472"/>
              <a:ext cx="2771960" cy="2771960"/>
            </a:xfrm>
            <a:prstGeom prst="blockArc">
              <a:avLst>
                <a:gd name="adj1" fmla="val 12602522"/>
                <a:gd name="adj2" fmla="val 16867657"/>
                <a:gd name="adj3" fmla="val 20844"/>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rot="7920309">
              <a:off x="3183402" y="1183149"/>
              <a:ext cx="2777207" cy="2777207"/>
            </a:xfrm>
            <a:prstGeom prst="blockArc">
              <a:avLst>
                <a:gd name="adj1" fmla="val 12602522"/>
                <a:gd name="adj2" fmla="val 16867657"/>
                <a:gd name="adj3" fmla="val 20844"/>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rot="3600063">
              <a:off x="3186335" y="1195681"/>
              <a:ext cx="2777488" cy="2777488"/>
            </a:xfrm>
            <a:prstGeom prst="blockArc">
              <a:avLst>
                <a:gd name="adj1" fmla="val 12602522"/>
                <a:gd name="adj2" fmla="val 16867657"/>
                <a:gd name="adj3" fmla="val 2084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rot="4024705">
              <a:off x="5326681" y="1940898"/>
              <a:ext cx="578477" cy="579147"/>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6816027">
              <a:off x="5326729" y="1940918"/>
              <a:ext cx="578485" cy="579035"/>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9359762">
              <a:off x="3193941" y="1176205"/>
              <a:ext cx="2777287" cy="2777287"/>
            </a:xfrm>
            <a:prstGeom prst="blockArc">
              <a:avLst>
                <a:gd name="adj1" fmla="val 12602522"/>
                <a:gd name="adj2" fmla="val 16867657"/>
                <a:gd name="adj3" fmla="val 20844"/>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8936366">
              <a:off x="3659126" y="3173505"/>
              <a:ext cx="578551" cy="57896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1824498">
              <a:off x="3659375" y="3173497"/>
              <a:ext cx="578475" cy="578885"/>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rot="-600092">
              <a:off x="3198852" y="1195456"/>
              <a:ext cx="2777611" cy="2777611"/>
            </a:xfrm>
            <a:prstGeom prst="blockArc">
              <a:avLst>
                <a:gd name="adj1" fmla="val 12513247"/>
                <a:gd name="adj2" fmla="val 16867657"/>
                <a:gd name="adj3" fmla="val 20844"/>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176551">
              <a:off x="4312105" y="1195442"/>
              <a:ext cx="578563" cy="579162"/>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rot="10584085">
              <a:off x="4312088" y="1195622"/>
              <a:ext cx="578340" cy="578939"/>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rot="8344778">
              <a:off x="4940929" y="3162886"/>
              <a:ext cx="578465" cy="578888"/>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rot="-2495643">
              <a:off x="4941000" y="3162728"/>
              <a:ext cx="578445" cy="579093"/>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rot="-4556960">
              <a:off x="3257335" y="1939059"/>
              <a:ext cx="578302" cy="578957"/>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rot="6204541">
              <a:off x="3257468" y="1938977"/>
              <a:ext cx="578264" cy="578917"/>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txBox="1"/>
            <p:nvPr/>
          </p:nvSpPr>
          <p:spPr>
            <a:xfrm>
              <a:off x="4341900" y="127189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05</a:t>
              </a:r>
              <a:endParaRPr sz="1600" b="1">
                <a:solidFill>
                  <a:srgbClr val="FFFFFF"/>
                </a:solidFill>
                <a:latin typeface="Roboto"/>
                <a:ea typeface="Roboto"/>
                <a:cs typeface="Roboto"/>
                <a:sym typeface="Roboto"/>
              </a:endParaRPr>
            </a:p>
          </p:txBody>
        </p:sp>
        <p:sp>
          <p:nvSpPr>
            <p:cNvPr id="109" name="Google Shape;109;p15"/>
            <p:cNvSpPr txBox="1"/>
            <p:nvPr/>
          </p:nvSpPr>
          <p:spPr>
            <a:xfrm>
              <a:off x="3274219"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110" name="Google Shape;110;p15"/>
            <p:cNvSpPr txBox="1"/>
            <p:nvPr/>
          </p:nvSpPr>
          <p:spPr>
            <a:xfrm>
              <a:off x="3685317"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111" name="Google Shape;111;p15"/>
            <p:cNvSpPr txBox="1"/>
            <p:nvPr/>
          </p:nvSpPr>
          <p:spPr>
            <a:xfrm>
              <a:off x="4955323"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sp>
          <p:nvSpPr>
            <p:cNvPr id="112" name="Google Shape;112;p15"/>
            <p:cNvSpPr txBox="1"/>
            <p:nvPr/>
          </p:nvSpPr>
          <p:spPr>
            <a:xfrm>
              <a:off x="5364737"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What is a CTSO</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121" name="Google Shape;12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A CTSO is a career and technical student organization</a:t>
            </a:r>
            <a:endParaRPr/>
          </a:p>
          <a:p>
            <a:pPr marL="457200" lvl="0" indent="-342900" algn="l" rtl="0">
              <a:spcBef>
                <a:spcPts val="0"/>
              </a:spcBef>
              <a:spcAft>
                <a:spcPts val="0"/>
              </a:spcAft>
              <a:buClr>
                <a:schemeClr val="accent5"/>
              </a:buClr>
              <a:buSzPts val="1800"/>
              <a:buChar char="➔"/>
            </a:pPr>
            <a:r>
              <a:rPr lang="en"/>
              <a:t>CTSOs are authorized under Perkins legislation</a:t>
            </a:r>
            <a:endParaRPr/>
          </a:p>
          <a:p>
            <a:pPr marL="457200" lvl="0" indent="-342900" algn="l" rtl="0">
              <a:spcBef>
                <a:spcPts val="0"/>
              </a:spcBef>
              <a:spcAft>
                <a:spcPts val="0"/>
              </a:spcAft>
              <a:buClr>
                <a:schemeClr val="accent5"/>
              </a:buClr>
              <a:buSzPts val="1800"/>
              <a:buChar char="➔"/>
            </a:pPr>
            <a:r>
              <a:rPr lang="en"/>
              <a:t>Student led and advisor supported professional membership associations that promote leadership, career development, and workplace and employability skills</a:t>
            </a:r>
            <a:endParaRPr/>
          </a:p>
          <a:p>
            <a:pPr marL="457200" lvl="0" indent="-342900" algn="l" rtl="0">
              <a:spcBef>
                <a:spcPts val="0"/>
              </a:spcBef>
              <a:spcAft>
                <a:spcPts val="0"/>
              </a:spcAft>
              <a:buClr>
                <a:schemeClr val="accent5"/>
              </a:buClr>
              <a:buSzPts val="1800"/>
              <a:buChar char="➔"/>
            </a:pPr>
            <a:r>
              <a:rPr lang="en"/>
              <a:t>CTSOs are intra-curricular to CTE programming</a:t>
            </a:r>
            <a:endParaRPr/>
          </a:p>
          <a:p>
            <a:pPr marL="914400" lvl="1" indent="-317500" algn="l" rtl="0">
              <a:spcBef>
                <a:spcPts val="0"/>
              </a:spcBef>
              <a:spcAft>
                <a:spcPts val="0"/>
              </a:spcAft>
              <a:buSzPts val="1400"/>
              <a:buChar char="◆"/>
            </a:pPr>
            <a:r>
              <a:rPr lang="en"/>
              <a:t>Activities and standards are integrated into current coursework to support technical skill attainment</a:t>
            </a:r>
            <a:endParaRPr/>
          </a:p>
          <a:p>
            <a:pPr marL="914400" lvl="1" indent="-317500" algn="l" rtl="0">
              <a:spcBef>
                <a:spcPts val="0"/>
              </a:spcBef>
              <a:spcAft>
                <a:spcPts val="0"/>
              </a:spcAft>
              <a:buSzPts val="1400"/>
              <a:buChar char="◆"/>
            </a:pPr>
            <a:r>
              <a:rPr lang="en"/>
              <a:t>CTSOs are not clubs or extracurriculars</a:t>
            </a:r>
            <a:endParaRPr/>
          </a:p>
          <a:p>
            <a:pPr marL="457200" lvl="0" indent="-342900" algn="l" rtl="0">
              <a:spcBef>
                <a:spcPts val="0"/>
              </a:spcBef>
              <a:spcAft>
                <a:spcPts val="0"/>
              </a:spcAft>
              <a:buClr>
                <a:schemeClr val="accent5"/>
              </a:buClr>
              <a:buSzPts val="1800"/>
              <a:buChar char="➔"/>
            </a:pPr>
            <a:r>
              <a:rPr lang="en"/>
              <a:t>CTSOs offer education and industry aligned competitive events, scholarships, and comprehensive learning programs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CTSO Purpose</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pic>
        <p:nvPicPr>
          <p:cNvPr id="130" name="Google Shape;130;p17"/>
          <p:cNvPicPr preferRelativeResize="0"/>
          <p:nvPr/>
        </p:nvPicPr>
        <p:blipFill>
          <a:blip r:embed="rId3">
            <a:alphaModFix/>
          </a:blip>
          <a:stretch>
            <a:fillRect/>
          </a:stretch>
        </p:blipFill>
        <p:spPr>
          <a:xfrm>
            <a:off x="1527584" y="796102"/>
            <a:ext cx="6088830" cy="434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The Impact of CTSOs</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pic>
        <p:nvPicPr>
          <p:cNvPr id="139" name="Google Shape;139;p18" title="Points scored"/>
          <p:cNvPicPr preferRelativeResize="0"/>
          <p:nvPr/>
        </p:nvPicPr>
        <p:blipFill>
          <a:blip r:embed="rId3">
            <a:alphaModFix/>
          </a:blip>
          <a:stretch>
            <a:fillRect/>
          </a:stretch>
        </p:blipFill>
        <p:spPr>
          <a:xfrm>
            <a:off x="1024100" y="888875"/>
            <a:ext cx="5928438" cy="3665751"/>
          </a:xfrm>
          <a:prstGeom prst="rect">
            <a:avLst/>
          </a:prstGeom>
          <a:noFill/>
          <a:ln>
            <a:noFill/>
          </a:ln>
        </p:spPr>
      </p:pic>
      <p:sp>
        <p:nvSpPr>
          <p:cNvPr id="140" name="Google Shape;140;p18"/>
          <p:cNvSpPr txBox="1">
            <a:spLocks noGrp="1"/>
          </p:cNvSpPr>
          <p:nvPr>
            <p:ph type="body" idx="1"/>
          </p:nvPr>
        </p:nvSpPr>
        <p:spPr>
          <a:xfrm>
            <a:off x="6032275" y="4172825"/>
            <a:ext cx="3071400" cy="61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800" i="1"/>
              <a:t>Study conducted by The Manufacturing Institute in partnership with SkillsUSA and the Educational Research Center of America (October 2015)</a:t>
            </a:r>
            <a:endParaRPr sz="800" i="1">
              <a:solidFill>
                <a:schemeClr val="dk1"/>
              </a:solidFill>
            </a:endParaRPr>
          </a:p>
        </p:txBody>
      </p:sp>
      <p:sp>
        <p:nvSpPr>
          <p:cNvPr id="141" name="Google Shape;141;p18"/>
          <p:cNvSpPr txBox="1"/>
          <p:nvPr/>
        </p:nvSpPr>
        <p:spPr>
          <a:xfrm>
            <a:off x="6805375" y="1761375"/>
            <a:ext cx="1525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+16% over non- CTSO members</a:t>
            </a:r>
            <a:endParaRPr/>
          </a:p>
        </p:txBody>
      </p:sp>
      <p:sp>
        <p:nvSpPr>
          <p:cNvPr id="142" name="Google Shape;142;p18"/>
          <p:cNvSpPr txBox="1"/>
          <p:nvPr/>
        </p:nvSpPr>
        <p:spPr>
          <a:xfrm>
            <a:off x="6805375" y="2413950"/>
            <a:ext cx="1525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+18% over non- CTSO members</a:t>
            </a:r>
            <a:endParaRPr/>
          </a:p>
        </p:txBody>
      </p:sp>
      <p:sp>
        <p:nvSpPr>
          <p:cNvPr id="143" name="Google Shape;143;p18"/>
          <p:cNvSpPr txBox="1"/>
          <p:nvPr/>
        </p:nvSpPr>
        <p:spPr>
          <a:xfrm>
            <a:off x="6805375" y="3114000"/>
            <a:ext cx="1525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+21% over non- CTSO members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CTSO Classroom Integration</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152" name="Google Shape;15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Most CTSOs offer alignment to education and industry standards</a:t>
            </a:r>
            <a:endParaRPr/>
          </a:p>
          <a:p>
            <a:pPr marL="457200" lvl="0" indent="-342900" algn="l" rtl="0">
              <a:spcBef>
                <a:spcPts val="0"/>
              </a:spcBef>
              <a:spcAft>
                <a:spcPts val="0"/>
              </a:spcAft>
              <a:buClr>
                <a:schemeClr val="accent5"/>
              </a:buClr>
              <a:buSzPts val="1800"/>
              <a:buChar char="➔"/>
            </a:pPr>
            <a:r>
              <a:rPr lang="en"/>
              <a:t>CTSOs may be integrated into the classroom</a:t>
            </a:r>
            <a:endParaRPr/>
          </a:p>
          <a:p>
            <a:pPr marL="914400" lvl="1" indent="-317500" algn="l" rtl="0">
              <a:spcBef>
                <a:spcPts val="0"/>
              </a:spcBef>
              <a:spcAft>
                <a:spcPts val="0"/>
              </a:spcAft>
              <a:buSzPts val="1400"/>
              <a:buChar char="◆"/>
            </a:pPr>
            <a:r>
              <a:rPr lang="en"/>
              <a:t>Using Competitive Event Topics, Guidelines, and Rating Sheets as Projects &amp; Assessments</a:t>
            </a:r>
            <a:endParaRPr/>
          </a:p>
          <a:p>
            <a:pPr marL="914400" lvl="1" indent="-317500" algn="l" rtl="0">
              <a:spcBef>
                <a:spcPts val="0"/>
              </a:spcBef>
              <a:spcAft>
                <a:spcPts val="0"/>
              </a:spcAft>
              <a:buSzPts val="1400"/>
              <a:buChar char="◆"/>
            </a:pPr>
            <a:r>
              <a:rPr lang="en"/>
              <a:t>Service Learning &amp; Community Service Projects</a:t>
            </a:r>
            <a:endParaRPr/>
          </a:p>
          <a:p>
            <a:pPr marL="914400" lvl="1" indent="-317500" algn="l" rtl="0">
              <a:spcBef>
                <a:spcPts val="0"/>
              </a:spcBef>
              <a:spcAft>
                <a:spcPts val="0"/>
              </a:spcAft>
              <a:buSzPts val="1400"/>
              <a:buChar char="◆"/>
            </a:pPr>
            <a:r>
              <a:rPr lang="en"/>
              <a:t>Development of Soft, Workplace, &amp; Professional Skills</a:t>
            </a:r>
            <a:endParaRPr/>
          </a:p>
          <a:p>
            <a:pPr marL="914400" lvl="1" indent="-317500" algn="l" rtl="0">
              <a:spcBef>
                <a:spcPts val="0"/>
              </a:spcBef>
              <a:spcAft>
                <a:spcPts val="0"/>
              </a:spcAft>
              <a:buSzPts val="1400"/>
              <a:buChar char="◆"/>
            </a:pPr>
            <a:r>
              <a:rPr lang="en"/>
              <a:t>Work Based &amp; Project Based Learning</a:t>
            </a:r>
            <a:endParaRPr/>
          </a:p>
          <a:p>
            <a:pPr marL="914400" lvl="1" indent="-317500" algn="l" rtl="0">
              <a:spcBef>
                <a:spcPts val="0"/>
              </a:spcBef>
              <a:spcAft>
                <a:spcPts val="0"/>
              </a:spcAft>
              <a:buSzPts val="1400"/>
              <a:buChar char="◆"/>
            </a:pPr>
            <a:r>
              <a:rPr lang="en"/>
              <a:t>Conferences &amp; Events</a:t>
            </a:r>
            <a:endParaRPr/>
          </a:p>
          <a:p>
            <a:pPr marL="457200" lvl="0" indent="-342900" algn="l" rtl="0">
              <a:spcBef>
                <a:spcPts val="0"/>
              </a:spcBef>
              <a:spcAft>
                <a:spcPts val="0"/>
              </a:spcAft>
              <a:buClr>
                <a:schemeClr val="accent5"/>
              </a:buClr>
              <a:buSzPts val="1800"/>
              <a:buChar char="➔"/>
            </a:pPr>
            <a:r>
              <a:rPr lang="en"/>
              <a:t>Auxiliary recognition programs offer alignment to program standards for use as free time, bonus points, or fully integrated classroom activities</a:t>
            </a:r>
            <a:endParaRPr/>
          </a:p>
          <a:p>
            <a:pPr marL="457200" lvl="0" indent="-342900" algn="l" rtl="0">
              <a:spcBef>
                <a:spcPts val="0"/>
              </a:spcBef>
              <a:spcAft>
                <a:spcPts val="0"/>
              </a:spcAft>
              <a:buClr>
                <a:schemeClr val="accent5"/>
              </a:buClr>
              <a:buSzPts val="1800"/>
              <a:buChar char="➔"/>
            </a:pPr>
            <a:r>
              <a:rPr lang="en"/>
              <a:t>Comprehensive, year-long programs are adaptable to fit school needs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Competitive Events</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161" name="Google Shape;16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CTSO competitive event programs allow students to apply their classroom knowledge to real-world scenarios in their given career path</a:t>
            </a:r>
            <a:endParaRPr/>
          </a:p>
          <a:p>
            <a:pPr marL="457200" lvl="0" indent="-342900" algn="l" rtl="0">
              <a:spcBef>
                <a:spcPts val="0"/>
              </a:spcBef>
              <a:spcAft>
                <a:spcPts val="0"/>
              </a:spcAft>
              <a:buClr>
                <a:schemeClr val="accent5"/>
              </a:buClr>
              <a:buSzPts val="1800"/>
              <a:buChar char="➔"/>
            </a:pPr>
            <a:r>
              <a:rPr lang="en"/>
              <a:t>Topics, guidelines, and rating sheets are made available in advance, allowing students to review the expectations and rapidly apply what they have learned</a:t>
            </a:r>
            <a:endParaRPr/>
          </a:p>
          <a:p>
            <a:pPr marL="457200" lvl="0" indent="-342900" algn="l" rtl="0">
              <a:spcBef>
                <a:spcPts val="0"/>
              </a:spcBef>
              <a:spcAft>
                <a:spcPts val="0"/>
              </a:spcAft>
              <a:buClr>
                <a:schemeClr val="accent5"/>
              </a:buClr>
              <a:buSzPts val="1800"/>
              <a:buChar char="➔"/>
            </a:pPr>
            <a:r>
              <a:rPr lang="en"/>
              <a:t>Integration Ideas</a:t>
            </a:r>
            <a:endParaRPr/>
          </a:p>
          <a:p>
            <a:pPr marL="914400" lvl="1" indent="-317500" algn="l" rtl="0">
              <a:spcBef>
                <a:spcPts val="0"/>
              </a:spcBef>
              <a:spcAft>
                <a:spcPts val="0"/>
              </a:spcAft>
              <a:buSzPts val="1400"/>
              <a:buChar char="◆"/>
            </a:pPr>
            <a:r>
              <a:rPr lang="en"/>
              <a:t>Host a localized contest and allow students to compete using a CTSO competitive event</a:t>
            </a:r>
            <a:endParaRPr/>
          </a:p>
          <a:p>
            <a:pPr marL="914400" lvl="1" indent="-317500" algn="l" rtl="0">
              <a:spcBef>
                <a:spcPts val="0"/>
              </a:spcBef>
              <a:spcAft>
                <a:spcPts val="0"/>
              </a:spcAft>
              <a:buSzPts val="1400"/>
              <a:buChar char="◆"/>
            </a:pPr>
            <a:r>
              <a:rPr lang="en"/>
              <a:t>Utilize competitive event topics for classroom projects and select the best project to advance on to official CTSO competitions</a:t>
            </a:r>
            <a:endParaRPr/>
          </a:p>
          <a:p>
            <a:pPr marL="914400" lvl="1" indent="-317500" algn="l" rtl="0">
              <a:spcBef>
                <a:spcPts val="0"/>
              </a:spcBef>
              <a:spcAft>
                <a:spcPts val="0"/>
              </a:spcAft>
              <a:buSzPts val="1400"/>
              <a:buChar char="◆"/>
            </a:pPr>
            <a:r>
              <a:rPr lang="en"/>
              <a:t>Break a contest down into manageable elements that run concurrently to your instruction.</a:t>
            </a:r>
            <a:endParaRPr/>
          </a:p>
          <a:p>
            <a:pPr marL="914400" lvl="1" indent="-317500" algn="l" rtl="0">
              <a:spcBef>
                <a:spcPts val="0"/>
              </a:spcBef>
              <a:spcAft>
                <a:spcPts val="0"/>
              </a:spcAft>
              <a:buSzPts val="1400"/>
              <a:buChar char="◆"/>
            </a:pPr>
            <a:r>
              <a:rPr lang="en"/>
              <a:t>Review the learning objectives and standards for each competitive event and how it mirrors classroom instruction or industry needs.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txBox="1"/>
          <p:nvPr/>
        </p:nvSpPr>
        <p:spPr>
          <a:xfrm>
            <a:off x="2338850" y="86075"/>
            <a:ext cx="6678900" cy="46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FBLA Business Plan</a:t>
            </a: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solidFill>
                <a:schemeClr val="dk1"/>
              </a:solidFill>
              <a:latin typeface="Roboto"/>
              <a:ea typeface="Roboto"/>
              <a:cs typeface="Roboto"/>
              <a:sym typeface="Roboto"/>
            </a:endParaRPr>
          </a:p>
          <a:p>
            <a:pPr marL="0" lvl="0" indent="0" algn="r" rtl="0">
              <a:spcBef>
                <a:spcPts val="0"/>
              </a:spcBef>
              <a:spcAft>
                <a:spcPts val="0"/>
              </a:spcAft>
              <a:buNone/>
            </a:pPr>
            <a:endParaRPr sz="2400">
              <a:latin typeface="Roboto"/>
              <a:ea typeface="Roboto"/>
              <a:cs typeface="Roboto"/>
              <a:sym typeface="Roboto"/>
            </a:endParaRPr>
          </a:p>
        </p:txBody>
      </p:sp>
      <p:sp>
        <p:nvSpPr>
          <p:cNvPr id="170" name="Google Shape;17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a:t>This event recognizes FBLA members that demonstrate an understanding and mastery of the process required to develop and implement a new business venture</a:t>
            </a:r>
            <a:endParaRPr/>
          </a:p>
          <a:p>
            <a:pPr marL="457200" lvl="0" indent="-342900" algn="l" rtl="0">
              <a:spcBef>
                <a:spcPts val="0"/>
              </a:spcBef>
              <a:spcAft>
                <a:spcPts val="0"/>
              </a:spcAft>
              <a:buClr>
                <a:schemeClr val="accent5"/>
              </a:buClr>
              <a:buSzPts val="1800"/>
              <a:buChar char="➔"/>
            </a:pPr>
            <a:r>
              <a:rPr lang="en"/>
              <a:t>An effective business plan should include the following information</a:t>
            </a:r>
            <a:endParaRPr/>
          </a:p>
          <a:p>
            <a:pPr marL="914400" lvl="1" indent="-317500" algn="l" rtl="0">
              <a:spcBef>
                <a:spcPts val="0"/>
              </a:spcBef>
              <a:spcAft>
                <a:spcPts val="0"/>
              </a:spcAft>
              <a:buSzPts val="1400"/>
              <a:buChar char="◆"/>
            </a:pPr>
            <a:r>
              <a:rPr lang="en"/>
              <a:t>Executive Summary</a:t>
            </a:r>
            <a:endParaRPr/>
          </a:p>
          <a:p>
            <a:pPr marL="914400" lvl="1" indent="-317500" algn="l" rtl="0">
              <a:spcBef>
                <a:spcPts val="0"/>
              </a:spcBef>
              <a:spcAft>
                <a:spcPts val="0"/>
              </a:spcAft>
              <a:buSzPts val="1400"/>
              <a:buChar char="◆"/>
            </a:pPr>
            <a:r>
              <a:rPr lang="en"/>
              <a:t>Company Description</a:t>
            </a:r>
            <a:endParaRPr/>
          </a:p>
          <a:p>
            <a:pPr marL="914400" lvl="1" indent="-317500" algn="l" rtl="0">
              <a:spcBef>
                <a:spcPts val="0"/>
              </a:spcBef>
              <a:spcAft>
                <a:spcPts val="0"/>
              </a:spcAft>
              <a:buSzPts val="1400"/>
              <a:buChar char="◆"/>
            </a:pPr>
            <a:r>
              <a:rPr lang="en"/>
              <a:t>Industry Analysis</a:t>
            </a:r>
            <a:endParaRPr/>
          </a:p>
          <a:p>
            <a:pPr marL="914400" lvl="1" indent="-317500" algn="l" rtl="0">
              <a:spcBef>
                <a:spcPts val="0"/>
              </a:spcBef>
              <a:spcAft>
                <a:spcPts val="0"/>
              </a:spcAft>
              <a:buSzPts val="1400"/>
              <a:buChar char="◆"/>
            </a:pPr>
            <a:r>
              <a:rPr lang="en"/>
              <a:t>Target Market</a:t>
            </a:r>
            <a:endParaRPr/>
          </a:p>
          <a:p>
            <a:pPr marL="914400" lvl="1" indent="-317500" algn="l" rtl="0">
              <a:spcBef>
                <a:spcPts val="0"/>
              </a:spcBef>
              <a:spcAft>
                <a:spcPts val="0"/>
              </a:spcAft>
              <a:buSzPts val="1400"/>
              <a:buChar char="◆"/>
            </a:pPr>
            <a:r>
              <a:rPr lang="en"/>
              <a:t>Competitive Analysis</a:t>
            </a:r>
            <a:endParaRPr/>
          </a:p>
          <a:p>
            <a:pPr marL="914400" lvl="1" indent="-317500" algn="l" rtl="0">
              <a:spcBef>
                <a:spcPts val="0"/>
              </a:spcBef>
              <a:spcAft>
                <a:spcPts val="0"/>
              </a:spcAft>
              <a:buClr>
                <a:schemeClr val="dk1"/>
              </a:buClr>
              <a:buSzPts val="1400"/>
              <a:buChar char="◆"/>
            </a:pPr>
            <a:r>
              <a:rPr lang="en">
                <a:solidFill>
                  <a:schemeClr val="dk1"/>
                </a:solidFill>
              </a:rPr>
              <a:t>Marketing Plan and Sales Strategy</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Operations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Management and Organization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Long-Term Development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Financials</a:t>
            </a:r>
            <a:endParaRPr/>
          </a:p>
        </p:txBody>
      </p:sp>
      <p:pic>
        <p:nvPicPr>
          <p:cNvPr id="171" name="Google Shape;171;p21"/>
          <p:cNvPicPr preferRelativeResize="0"/>
          <p:nvPr/>
        </p:nvPicPr>
        <p:blipFill>
          <a:blip r:embed="rId3">
            <a:alphaModFix/>
          </a:blip>
          <a:stretch>
            <a:fillRect/>
          </a:stretch>
        </p:blipFill>
        <p:spPr>
          <a:xfrm>
            <a:off x="4840750" y="2562350"/>
            <a:ext cx="1904025" cy="2247925"/>
          </a:xfrm>
          <a:prstGeom prst="rect">
            <a:avLst/>
          </a:prstGeom>
          <a:noFill/>
          <a:ln w="9525" cap="flat" cmpd="sng">
            <a:solidFill>
              <a:schemeClr val="dk2"/>
            </a:solidFill>
            <a:prstDash val="solid"/>
            <a:round/>
            <a:headEnd type="none" w="sm" len="sm"/>
            <a:tailEnd type="none" w="sm" len="sm"/>
          </a:ln>
        </p:spPr>
      </p:pic>
      <p:pic>
        <p:nvPicPr>
          <p:cNvPr id="172" name="Google Shape;172;p21"/>
          <p:cNvPicPr preferRelativeResize="0"/>
          <p:nvPr/>
        </p:nvPicPr>
        <p:blipFill>
          <a:blip r:embed="rId4">
            <a:alphaModFix/>
          </a:blip>
          <a:stretch>
            <a:fillRect/>
          </a:stretch>
        </p:blipFill>
        <p:spPr>
          <a:xfrm>
            <a:off x="6885125" y="2560625"/>
            <a:ext cx="1904025" cy="225136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5501A449E3044A6A396DB8AC23D5C" ma:contentTypeVersion="16" ma:contentTypeDescription="Create a new document." ma:contentTypeScope="" ma:versionID="145b9516e22b6321aea4eca763d6eca3">
  <xsd:schema xmlns:xsd="http://www.w3.org/2001/XMLSchema" xmlns:xs="http://www.w3.org/2001/XMLSchema" xmlns:p="http://schemas.microsoft.com/office/2006/metadata/properties" xmlns:ns2="17c8e3a4-491b-44e4-abba-b8b660351478" xmlns:ns3="13afcb6c-c96f-4a23-98da-13f2d6da8f40" targetNamespace="http://schemas.microsoft.com/office/2006/metadata/properties" ma:root="true" ma:fieldsID="195771944b5ff95d1f6be47c1df7e34c" ns2:_="" ns3:_="">
    <xsd:import namespace="17c8e3a4-491b-44e4-abba-b8b660351478"/>
    <xsd:import namespace="13afcb6c-c96f-4a23-98da-13f2d6da8f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8e3a4-491b-44e4-abba-b8b6603514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4cdf41e-4eda-4fc3-9b32-360436fa61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afcb6c-c96f-4a23-98da-13f2d6da8f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532381f-c27e-4f5b-89f3-2532fd3b7584}" ma:internalName="TaxCatchAll" ma:showField="CatchAllData" ma:web="13afcb6c-c96f-4a23-98da-13f2d6da8f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17c8e3a4-491b-44e4-abba-b8b660351478" xsi:nil="true"/>
    <SharedWithUsers xmlns="13afcb6c-c96f-4a23-98da-13f2d6da8f40">
      <UserInfo>
        <DisplayName>Alex Graham</DisplayName>
        <AccountId>73</AccountId>
        <AccountType/>
      </UserInfo>
      <UserInfo>
        <DisplayName>Kelly Scholl</DisplayName>
        <AccountId>133</AccountId>
        <AccountType/>
      </UserInfo>
    </SharedWithUsers>
    <TaxCatchAll xmlns="13afcb6c-c96f-4a23-98da-13f2d6da8f40" xsi:nil="true"/>
    <lcf76f155ced4ddcb4097134ff3c332f xmlns="17c8e3a4-491b-44e4-abba-b8b66035147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A67ADA-52A5-48A5-B27D-4E939A1F5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8e3a4-491b-44e4-abba-b8b660351478"/>
    <ds:schemaRef ds:uri="13afcb6c-c96f-4a23-98da-13f2d6da8f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EB80E-6CF0-4154-A409-32F79AABA93E}">
  <ds:schemaRefs>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00d307a0-107e-4834-ade8-147a7cdb4886"/>
    <ds:schemaRef ds:uri="35b710e4-93e1-4652-affc-d5026781b61a"/>
    <ds:schemaRef ds:uri="http://purl.org/dc/terms/"/>
    <ds:schemaRef ds:uri="17c8e3a4-491b-44e4-abba-b8b660351478"/>
    <ds:schemaRef ds:uri="13afcb6c-c96f-4a23-98da-13f2d6da8f40"/>
  </ds:schemaRefs>
</ds:datastoreItem>
</file>

<file path=customXml/itemProps3.xml><?xml version="1.0" encoding="utf-8"?>
<ds:datastoreItem xmlns:ds="http://schemas.openxmlformats.org/officeDocument/2006/customXml" ds:itemID="{F6BE8810-E8F0-4E2A-9317-5A5D89FA7B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1809</Words>
  <Application>Microsoft Office PowerPoint</Application>
  <PresentationFormat>On-screen Show (16:9)</PresentationFormat>
  <Paragraphs>195</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Raleway </vt:lpstr>
      <vt:lpstr>Raleway</vt:lpstr>
      <vt:lpstr>Raleway Black</vt:lpstr>
      <vt:lpstr>Symbol</vt:lpstr>
      <vt:lpstr>Roboto</vt:lpstr>
      <vt:lpstr>Lato Regular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Smothers</dc:creator>
  <cp:lastModifiedBy>Lisa Smothers</cp:lastModifiedBy>
  <cp:revision>6</cp:revision>
  <dcterms:modified xsi:type="dcterms:W3CDTF">2023-08-04T12:24:58Z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0x0101009DAC4C01EB04B8478FA4E043387CE560</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